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60" r:id="rId5"/>
    <p:sldId id="263" r:id="rId6"/>
    <p:sldId id="283" r:id="rId7"/>
    <p:sldId id="265" r:id="rId8"/>
    <p:sldId id="266" r:id="rId9"/>
    <p:sldId id="268" r:id="rId10"/>
    <p:sldId id="269" r:id="rId11"/>
    <p:sldId id="258" r:id="rId12"/>
    <p:sldId id="278" r:id="rId13"/>
    <p:sldId id="272" r:id="rId14"/>
    <p:sldId id="270" r:id="rId15"/>
    <p:sldId id="281" r:id="rId16"/>
    <p:sldId id="274" r:id="rId17"/>
    <p:sldId id="282" r:id="rId18"/>
    <p:sldId id="276" r:id="rId19"/>
    <p:sldId id="273" r:id="rId20"/>
    <p:sldId id="275" r:id="rId21"/>
    <p:sldId id="284" r:id="rId22"/>
    <p:sldId id="26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660"/>
  </p:normalViewPr>
  <p:slideViewPr>
    <p:cSldViewPr snapToGrid="0">
      <p:cViewPr varScale="1">
        <p:scale>
          <a:sx n="63" d="100"/>
          <a:sy n="63" d="100"/>
        </p:scale>
        <p:origin x="66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uleeshwaran S" userId="221a8f6bcee2e57f" providerId="LiveId" clId="{7EB36840-4BB3-417F-98D3-1F180B761C75}"/>
    <pc:docChg chg="modSld">
      <pc:chgData name="Mouleeshwaran S" userId="221a8f6bcee2e57f" providerId="LiveId" clId="{7EB36840-4BB3-417F-98D3-1F180B761C75}" dt="2025-03-04T05:51:38.969" v="0" actId="14100"/>
      <pc:docMkLst>
        <pc:docMk/>
      </pc:docMkLst>
      <pc:sldChg chg="modSp mod">
        <pc:chgData name="Mouleeshwaran S" userId="221a8f6bcee2e57f" providerId="LiveId" clId="{7EB36840-4BB3-417F-98D3-1F180B761C75}" dt="2025-03-04T05:51:38.969" v="0" actId="14100"/>
        <pc:sldMkLst>
          <pc:docMk/>
          <pc:sldMk cId="1028053628" sldId="276"/>
        </pc:sldMkLst>
        <pc:picChg chg="mod">
          <ac:chgData name="Mouleeshwaran S" userId="221a8f6bcee2e57f" providerId="LiveId" clId="{7EB36840-4BB3-417F-98D3-1F180B761C75}" dt="2025-03-04T05:51:38.969" v="0" actId="14100"/>
          <ac:picMkLst>
            <pc:docMk/>
            <pc:sldMk cId="1028053628" sldId="276"/>
            <ac:picMk id="5" creationId="{A9D3AC34-9CA4-0194-E0CF-5F98ECEC09F4}"/>
          </ac:picMkLst>
        </pc:picChg>
      </pc:sldChg>
    </pc:docChg>
  </pc:docChgLst>
</pc:chgInfo>
</file>

<file path=ppt/media/image1.png>
</file>

<file path=ppt/media/image2.jpg>
</file>

<file path=ppt/media/image3.jpg>
</file>

<file path=ppt/media/image4.jpg>
</file>

<file path=ppt/media/image5.jp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062FC-A432-C6CD-37F2-3E2D5BC8FE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3E0AD21-5310-5B4E-587C-F8427191A1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3617106-43E1-D3BD-BB6D-95A086CA8283}"/>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D4EAE2ED-EAAD-3664-AEF0-7B36963C59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CB2627-5DAE-7C1E-0CAC-5E5B6CB6200D}"/>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2601690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9CBA3-8621-AEBE-518B-C87406A4FB2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CBE43F6-40EE-D70E-5C18-6C9A40BFD4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4FB537-C344-E1AF-B0E8-76FF1A7E7A7E}"/>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7E051800-34BE-3808-C2FB-FBA4A6C0B0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E27666-7316-2537-F2BA-4F5CC7C2B255}"/>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10730331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9107A6-8AC5-8B4C-17E6-18C69EF4D1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56BAF6-DB9A-6C21-C559-E9E740320B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98F497-8A1D-758F-0345-A62EB7A70ED1}"/>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75CD47F9-704F-EFB0-7FCF-B93A5FEA43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BDF853-D0CC-487E-2A5B-BF1085A13541}"/>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970474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DCB9B-5813-A9F8-B594-1438A7BBBB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E57086B-BD35-CAC6-29B1-0203649FDB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CA178A-4CE1-56C4-1250-B72F01468AA8}"/>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B9CD608A-B94E-BB95-B51A-8721A3AF23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2345AB-EA28-9435-C969-4EAABA1D0558}"/>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3166166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CA1B-ACE4-C89C-32E2-70C3AAA95A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BD4C01C-B2CF-E6B1-5A1A-E7BF8BEA90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76F3A5D-2CED-AE34-8ED9-FB977E36E9DC}"/>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45BD3F58-168C-D09C-7D92-4FAF8612FE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AAD56D-4A10-C66C-6835-938850C4D99A}"/>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1755267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60216-9EE3-796A-43D8-B675F81B57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A707387-E1E1-9088-22E4-94DE48687B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97C8A17-176C-3988-165E-57F32993A1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669C958-AB26-DE85-7C94-BD79820C41DE}"/>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6" name="Footer Placeholder 5">
            <a:extLst>
              <a:ext uri="{FF2B5EF4-FFF2-40B4-BE49-F238E27FC236}">
                <a16:creationId xmlns:a16="http://schemas.microsoft.com/office/drawing/2014/main" id="{3E117E1D-44F7-71C1-0C87-CB2598044C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2D77B3B-9AB5-4518-6562-D67441107A00}"/>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418752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6A545-07F8-ED32-563B-551462B3BEA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932A93-9780-5FC6-65CC-1A30225D6D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BE6BA1-3599-9373-537C-D5849E3967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54DE384-6695-3D0F-09D2-75E232D72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D5E8CF-D473-EECF-28F6-1EBE5141B4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116DC88-D2F9-1EBB-DB47-F9484BFFE518}"/>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8" name="Footer Placeholder 7">
            <a:extLst>
              <a:ext uri="{FF2B5EF4-FFF2-40B4-BE49-F238E27FC236}">
                <a16:creationId xmlns:a16="http://schemas.microsoft.com/office/drawing/2014/main" id="{61441711-5AB9-9107-0FF2-75BB7CAC681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A74755C-B6CD-73E6-0BD8-A9C98F5B55D3}"/>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2100306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4D9F1-2570-E8C9-9FD1-359D25D750E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C5F3FE1-5FC6-BE56-9243-663B599A3541}"/>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4" name="Footer Placeholder 3">
            <a:extLst>
              <a:ext uri="{FF2B5EF4-FFF2-40B4-BE49-F238E27FC236}">
                <a16:creationId xmlns:a16="http://schemas.microsoft.com/office/drawing/2014/main" id="{DBBDEF90-8D1B-BA13-3FA8-454D40500A3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8D33069-0AB9-9474-5D7B-558917559497}"/>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237768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520795-A89C-18A5-87C5-F03AA397E6B3}"/>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3" name="Footer Placeholder 2">
            <a:extLst>
              <a:ext uri="{FF2B5EF4-FFF2-40B4-BE49-F238E27FC236}">
                <a16:creationId xmlns:a16="http://schemas.microsoft.com/office/drawing/2014/main" id="{C6C292B5-48F7-8775-D475-41E8B7BE60C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8CB3013-1AC4-10CF-EDFE-F27D7664D371}"/>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4242818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2992E-B434-D964-88AF-0DC9FD042E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3A2BB11-8398-F601-A42B-A7247C663A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852C422-7DC5-A4D5-4ABD-B3842658ED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95A371-0E1D-4A92-4B32-09CE37BFC53F}"/>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6" name="Footer Placeholder 5">
            <a:extLst>
              <a:ext uri="{FF2B5EF4-FFF2-40B4-BE49-F238E27FC236}">
                <a16:creationId xmlns:a16="http://schemas.microsoft.com/office/drawing/2014/main" id="{25176E80-37E2-D916-46A5-446175D76C0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A9FEF22-CE2F-3A99-ED20-D7353517305E}"/>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294719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2B05A-E43B-8D80-EDCF-6F0C308EDC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1649294-784C-B01A-24E2-1F3E5DAF86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1D11D25-5AD2-57EA-3243-EF5D04FD43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7FDA16-B08A-26CF-C6F0-127F88ECB48E}"/>
              </a:ext>
            </a:extLst>
          </p:cNvPr>
          <p:cNvSpPr>
            <a:spLocks noGrp="1"/>
          </p:cNvSpPr>
          <p:nvPr>
            <p:ph type="dt" sz="half" idx="10"/>
          </p:nvPr>
        </p:nvSpPr>
        <p:spPr/>
        <p:txBody>
          <a:bodyPr/>
          <a:lstStyle/>
          <a:p>
            <a:fld id="{9E131EAB-5C88-4C3F-8065-35D01DEA12D2}" type="datetimeFigureOut">
              <a:rPr lang="en-IN" smtClean="0"/>
              <a:t>08-04-2025</a:t>
            </a:fld>
            <a:endParaRPr lang="en-IN"/>
          </a:p>
        </p:txBody>
      </p:sp>
      <p:sp>
        <p:nvSpPr>
          <p:cNvPr id="6" name="Footer Placeholder 5">
            <a:extLst>
              <a:ext uri="{FF2B5EF4-FFF2-40B4-BE49-F238E27FC236}">
                <a16:creationId xmlns:a16="http://schemas.microsoft.com/office/drawing/2014/main" id="{8C5BA114-47F1-9C5F-8F24-8FA4AD54DD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4F4B3C-8E68-9E8C-2BC7-60AF0E682664}"/>
              </a:ext>
            </a:extLst>
          </p:cNvPr>
          <p:cNvSpPr>
            <a:spLocks noGrp="1"/>
          </p:cNvSpPr>
          <p:nvPr>
            <p:ph type="sldNum" sz="quarter" idx="12"/>
          </p:nvPr>
        </p:nvSpPr>
        <p:spPr/>
        <p:txBody>
          <a:bodyPr/>
          <a:lstStyle/>
          <a:p>
            <a:fld id="{5311E27C-9086-49DD-8974-F66F65DB52C6}" type="slidenum">
              <a:rPr lang="en-IN" smtClean="0"/>
              <a:t>‹#›</a:t>
            </a:fld>
            <a:endParaRPr lang="en-IN"/>
          </a:p>
        </p:txBody>
      </p:sp>
    </p:spTree>
    <p:extLst>
      <p:ext uri="{BB962C8B-B14F-4D97-AF65-F5344CB8AC3E}">
        <p14:creationId xmlns:p14="http://schemas.microsoft.com/office/powerpoint/2010/main" val="1106299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F59FB0-ABF8-32E0-FF00-A37CBD04D8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730D68-A0BF-8E80-73FC-C7FFD2A503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FDA392-E720-4758-66A5-41BAF62A27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131EAB-5C88-4C3F-8065-35D01DEA12D2}" type="datetimeFigureOut">
              <a:rPr lang="en-IN" smtClean="0"/>
              <a:t>08-04-2025</a:t>
            </a:fld>
            <a:endParaRPr lang="en-IN"/>
          </a:p>
        </p:txBody>
      </p:sp>
      <p:sp>
        <p:nvSpPr>
          <p:cNvPr id="5" name="Footer Placeholder 4">
            <a:extLst>
              <a:ext uri="{FF2B5EF4-FFF2-40B4-BE49-F238E27FC236}">
                <a16:creationId xmlns:a16="http://schemas.microsoft.com/office/drawing/2014/main" id="{394A2110-6238-CD2B-68EC-577E1EEC8E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B25D879-93F7-A139-825F-1F1180DFF4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11E27C-9086-49DD-8974-F66F65DB52C6}" type="slidenum">
              <a:rPr lang="en-IN" smtClean="0"/>
              <a:t>‹#›</a:t>
            </a:fld>
            <a:endParaRPr lang="en-IN"/>
          </a:p>
        </p:txBody>
      </p:sp>
    </p:spTree>
    <p:extLst>
      <p:ext uri="{BB962C8B-B14F-4D97-AF65-F5344CB8AC3E}">
        <p14:creationId xmlns:p14="http://schemas.microsoft.com/office/powerpoint/2010/main" val="5824852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2.mp4"/><Relationship Id="rId7" Type="http://schemas.openxmlformats.org/officeDocument/2006/relationships/image" Target="../media/image5.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g"/><Relationship Id="rId5" Type="http://schemas.openxmlformats.org/officeDocument/2006/relationships/slideLayout" Target="../slideLayouts/slideLayout2.xml"/><Relationship Id="rId4" Type="http://schemas.openxmlformats.org/officeDocument/2006/relationships/video" Target="../media/media2.mp4"/><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2C34B-7272-61B2-EE8B-2CB72733D049}"/>
              </a:ext>
            </a:extLst>
          </p:cNvPr>
          <p:cNvSpPr>
            <a:spLocks noGrp="1"/>
          </p:cNvSpPr>
          <p:nvPr>
            <p:ph type="ctrTitle"/>
          </p:nvPr>
        </p:nvSpPr>
        <p:spPr>
          <a:xfrm>
            <a:off x="2094271" y="3011414"/>
            <a:ext cx="9045678" cy="1094271"/>
          </a:xfrm>
        </p:spPr>
        <p:txBody>
          <a:bodyPr>
            <a:normAutofit fontScale="90000"/>
          </a:bodyPr>
          <a:lstStyle/>
          <a:p>
            <a:r>
              <a:rPr lang="en-IN" sz="4800" b="1" dirty="0">
                <a:latin typeface="Arial Black" panose="020B0A04020102020204" pitchFamily="34" charset="0"/>
                <a:cs typeface="Arial" panose="020B0604020202020204" pitchFamily="34" charset="0"/>
              </a:rPr>
              <a:t>Aerodel: Autonomous drone for efficient and safe delivery</a:t>
            </a:r>
          </a:p>
        </p:txBody>
      </p:sp>
      <p:sp>
        <p:nvSpPr>
          <p:cNvPr id="3" name="Subtitle 2">
            <a:extLst>
              <a:ext uri="{FF2B5EF4-FFF2-40B4-BE49-F238E27FC236}">
                <a16:creationId xmlns:a16="http://schemas.microsoft.com/office/drawing/2014/main" id="{A2347A1F-3193-F6D4-6F90-F413E77D4BCF}"/>
              </a:ext>
            </a:extLst>
          </p:cNvPr>
          <p:cNvSpPr>
            <a:spLocks noGrp="1"/>
          </p:cNvSpPr>
          <p:nvPr>
            <p:ph type="subTitle" idx="1"/>
          </p:nvPr>
        </p:nvSpPr>
        <p:spPr>
          <a:xfrm>
            <a:off x="2094271" y="1773238"/>
            <a:ext cx="9144000" cy="930633"/>
          </a:xfrm>
        </p:spPr>
        <p:txBody>
          <a:bodyPr>
            <a:normAutofit fontScale="92500" lnSpcReduction="20000"/>
          </a:bodyPr>
          <a:lstStyle/>
          <a:p>
            <a:pPr>
              <a:lnSpc>
                <a:spcPct val="100000"/>
              </a:lnSpc>
            </a:pPr>
            <a:r>
              <a:rPr lang="en-IN" sz="2000" b="1" dirty="0">
                <a:latin typeface="Arial Black" panose="020B0A04020102020204" pitchFamily="34" charset="0"/>
                <a:cs typeface="Arial" panose="020B0604020202020204" pitchFamily="34" charset="0"/>
              </a:rPr>
              <a:t>SCHOOL OF ELECTRICAL AND ELECTRONICS  </a:t>
            </a:r>
          </a:p>
          <a:p>
            <a:pPr>
              <a:lnSpc>
                <a:spcPct val="100000"/>
              </a:lnSpc>
            </a:pPr>
            <a:r>
              <a:rPr lang="en-IN" sz="2000" dirty="0">
                <a:latin typeface="Arial Black" panose="020B0A04020102020204" pitchFamily="34" charset="0"/>
                <a:cs typeface="Arial" panose="020B0604020202020204" pitchFamily="34" charset="0"/>
              </a:rPr>
              <a:t> </a:t>
            </a:r>
            <a:r>
              <a:rPr lang="en-IN" sz="2000" b="1" dirty="0">
                <a:latin typeface="Arial Black" panose="020B0A04020102020204" pitchFamily="34" charset="0"/>
                <a:cs typeface="Arial" panose="020B0604020202020204" pitchFamily="34" charset="0"/>
              </a:rPr>
              <a:t>DEPARTMENT OF ELECTRONICS AND COMMUNICATION ENGINEERING</a:t>
            </a:r>
          </a:p>
          <a:p>
            <a:pPr>
              <a:lnSpc>
                <a:spcPct val="100000"/>
              </a:lnSpc>
            </a:pPr>
            <a:endParaRPr lang="en-IN" dirty="0">
              <a:latin typeface="Arial Black" panose="020B0A040201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659159A5-2308-A725-854D-A21C02496B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567" y="0"/>
            <a:ext cx="5810865" cy="1696249"/>
          </a:xfrm>
          <a:prstGeom prst="rect">
            <a:avLst/>
          </a:prstGeom>
        </p:spPr>
      </p:pic>
      <p:sp>
        <p:nvSpPr>
          <p:cNvPr id="6" name="TextBox 5">
            <a:extLst>
              <a:ext uri="{FF2B5EF4-FFF2-40B4-BE49-F238E27FC236}">
                <a16:creationId xmlns:a16="http://schemas.microsoft.com/office/drawing/2014/main" id="{DA76A8B1-53AA-27ED-B87C-C1E4EEDC01B6}"/>
              </a:ext>
            </a:extLst>
          </p:cNvPr>
          <p:cNvSpPr txBox="1"/>
          <p:nvPr/>
        </p:nvSpPr>
        <p:spPr>
          <a:xfrm>
            <a:off x="7340441" y="5136601"/>
            <a:ext cx="447235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MELVIN JOSHUA R - 41130314</a:t>
            </a:r>
            <a:endParaRPr lang="en-IN"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25E5A1CB-16B1-4903-1E10-34F20051FE2B}"/>
              </a:ext>
            </a:extLst>
          </p:cNvPr>
          <p:cNvSpPr txBox="1"/>
          <p:nvPr/>
        </p:nvSpPr>
        <p:spPr>
          <a:xfrm>
            <a:off x="7554586" y="5589278"/>
            <a:ext cx="4044066"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MOULEESHWARA S- 41130327</a:t>
            </a:r>
            <a:endParaRPr lang="en-IN"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14E22E50-C2F6-7795-3ECC-C445454857D4}"/>
              </a:ext>
            </a:extLst>
          </p:cNvPr>
          <p:cNvSpPr txBox="1"/>
          <p:nvPr/>
        </p:nvSpPr>
        <p:spPr>
          <a:xfrm>
            <a:off x="8244348" y="4651587"/>
            <a:ext cx="2664542" cy="369332"/>
          </a:xfrm>
          <a:prstGeom prst="rect">
            <a:avLst/>
          </a:prstGeom>
          <a:noFill/>
        </p:spPr>
        <p:txBody>
          <a:bodyPr wrap="square" rtlCol="0">
            <a:spAutoFit/>
          </a:bodyPr>
          <a:lstStyle/>
          <a:p>
            <a:pPr algn="ctr"/>
            <a:r>
              <a:rPr lang="en-US" b="1" dirty="0">
                <a:latin typeface="Arial Black" panose="020B0A04020102020204" pitchFamily="34" charset="0"/>
                <a:cs typeface="Arial" panose="020B0604020202020204" pitchFamily="34" charset="0"/>
              </a:rPr>
              <a:t>TEAMMATES</a:t>
            </a:r>
            <a:endParaRPr lang="en-IN" b="1" dirty="0">
              <a:latin typeface="Arial Black" panose="020B0A040201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CF7610CC-00E2-5273-54F0-99F36E2F7109}"/>
              </a:ext>
            </a:extLst>
          </p:cNvPr>
          <p:cNvSpPr txBox="1"/>
          <p:nvPr/>
        </p:nvSpPr>
        <p:spPr>
          <a:xfrm>
            <a:off x="1460531" y="4622605"/>
            <a:ext cx="2664543" cy="369332"/>
          </a:xfrm>
          <a:prstGeom prst="rect">
            <a:avLst/>
          </a:prstGeom>
          <a:noFill/>
        </p:spPr>
        <p:txBody>
          <a:bodyPr wrap="square" rtlCol="0">
            <a:spAutoFit/>
          </a:bodyPr>
          <a:lstStyle/>
          <a:p>
            <a:pPr algn="ctr"/>
            <a:r>
              <a:rPr lang="en-US" b="1" dirty="0">
                <a:latin typeface="Arial Black" panose="020B0A04020102020204" pitchFamily="34" charset="0"/>
                <a:cs typeface="Arial" panose="020B0604020202020204" pitchFamily="34" charset="0"/>
              </a:rPr>
              <a:t>PROJECT GUIDE</a:t>
            </a:r>
            <a:endParaRPr lang="en-IN" b="1" dirty="0">
              <a:latin typeface="Arial Black" panose="020B0A040201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4431152-84EC-AA9D-3EB9-F86BE36F7059}"/>
              </a:ext>
            </a:extLst>
          </p:cNvPr>
          <p:cNvSpPr txBox="1"/>
          <p:nvPr/>
        </p:nvSpPr>
        <p:spPr>
          <a:xfrm>
            <a:off x="1088591" y="5043376"/>
            <a:ext cx="3387012"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Dr. S. LAKSHMI M.E., Ph.D.,</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4501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D083-C099-58CD-5DF1-67974058BF7B}"/>
              </a:ext>
            </a:extLst>
          </p:cNvPr>
          <p:cNvSpPr>
            <a:spLocks noGrp="1"/>
          </p:cNvSpPr>
          <p:nvPr>
            <p:ph type="title"/>
          </p:nvPr>
        </p:nvSpPr>
        <p:spPr>
          <a:xfrm>
            <a:off x="838200" y="365125"/>
            <a:ext cx="10515600" cy="844243"/>
          </a:xfrm>
        </p:spPr>
        <p:txBody>
          <a:bodyPr>
            <a:normAutofit/>
          </a:bodyPr>
          <a:lstStyle/>
          <a:p>
            <a:r>
              <a:rPr lang="en-US" sz="3200" b="1" dirty="0">
                <a:latin typeface="Arial Black" panose="020B0A04020102020204" pitchFamily="34" charset="0"/>
                <a:ea typeface="Tahoma" panose="020B0604030504040204" pitchFamily="34" charset="0"/>
                <a:cs typeface="Times New Roman" panose="02020603050405020304" pitchFamily="18" charset="0"/>
              </a:rPr>
              <a:t>EXISTING</a:t>
            </a:r>
            <a:r>
              <a:rPr lang="en-IN" sz="3200" b="1" dirty="0">
                <a:latin typeface="Arial Black" panose="020B0A04020102020204" pitchFamily="34" charset="0"/>
                <a:ea typeface="Tahoma" panose="020B0604030504040204" pitchFamily="34" charset="0"/>
                <a:cs typeface="Times New Roman" panose="02020603050405020304" pitchFamily="18" charset="0"/>
              </a:rPr>
              <a:t> METHOD</a:t>
            </a:r>
          </a:p>
        </p:txBody>
      </p:sp>
      <p:sp>
        <p:nvSpPr>
          <p:cNvPr id="3" name="Content Placeholder 2">
            <a:extLst>
              <a:ext uri="{FF2B5EF4-FFF2-40B4-BE49-F238E27FC236}">
                <a16:creationId xmlns:a16="http://schemas.microsoft.com/office/drawing/2014/main" id="{BC05A080-68A4-6966-DFB0-A6BA24325A6A}"/>
              </a:ext>
            </a:extLst>
          </p:cNvPr>
          <p:cNvSpPr>
            <a:spLocks noGrp="1"/>
          </p:cNvSpPr>
          <p:nvPr>
            <p:ph idx="1"/>
          </p:nvPr>
        </p:nvSpPr>
        <p:spPr>
          <a:xfrm>
            <a:off x="838199" y="1209369"/>
            <a:ext cx="10773697" cy="3379256"/>
          </a:xfrm>
        </p:spPr>
        <p:txBody>
          <a:bodyPr>
            <a:normAutofit fontScale="85000" lnSpcReduction="10000"/>
          </a:bodyPr>
          <a:lstStyle/>
          <a:p>
            <a:pPr algn="just">
              <a:lnSpc>
                <a:spcPct val="150000"/>
              </a:lnSpc>
            </a:pPr>
            <a:r>
              <a:rPr lang="en-US" sz="2000" dirty="0">
                <a:latin typeface="Arial" panose="020B0604020202020204" pitchFamily="34" charset="0"/>
                <a:cs typeface="Arial" panose="020B0604020202020204" pitchFamily="34" charset="0"/>
              </a:rPr>
              <a:t>The existing methodology for autonomous drone delivery systems integrates energy management strategies, hybrid delivery models, environmental impact assessments, infrastructure development, security protocols, and regulatory compliance. </a:t>
            </a:r>
          </a:p>
          <a:p>
            <a:pPr algn="just">
              <a:lnSpc>
                <a:spcPct val="150000"/>
              </a:lnSpc>
            </a:pPr>
            <a:r>
              <a:rPr lang="en-US" sz="2000" dirty="0">
                <a:latin typeface="Arial" panose="020B0604020202020204" pitchFamily="34" charset="0"/>
                <a:cs typeface="Arial" panose="020B0604020202020204" pitchFamily="34" charset="0"/>
              </a:rPr>
              <a:t>These components collectively aim to optimize drone deliveries' efficiency, safety, and feasibility, paving the way for their widespread adoption in logistics and transportation.</a:t>
            </a:r>
          </a:p>
          <a:p>
            <a:pPr algn="just">
              <a:lnSpc>
                <a:spcPct val="150000"/>
              </a:lnSpc>
            </a:pPr>
            <a:r>
              <a:rPr lang="en-US" sz="2000" b="1" dirty="0">
                <a:latin typeface="Arial Black" panose="020B0A04020102020204" pitchFamily="34" charset="0"/>
                <a:cs typeface="Arial" panose="020B0604020202020204" pitchFamily="34" charset="0"/>
              </a:rPr>
              <a:t>Hybrid Models: </a:t>
            </a:r>
          </a:p>
          <a:p>
            <a:pPr marL="457200" lvl="1" indent="0" algn="just">
              <a:lnSpc>
                <a:spcPct val="150000"/>
              </a:lnSpc>
              <a:buNone/>
            </a:pPr>
            <a:r>
              <a:rPr lang="en-US" sz="16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Combining drone deliveries with traditional delivery vehicles, such as trucks, to optimize the delivery process. Drones can be deployed from trucks to handle the last-mile delivery.</a:t>
            </a:r>
            <a:endParaRPr lang="en-IN" sz="2000" dirty="0">
              <a:latin typeface="Arial" panose="020B0604020202020204" pitchFamily="34" charset="0"/>
              <a:cs typeface="Arial" panose="020B0604020202020204" pitchFamily="34" charset="0"/>
            </a:endParaRPr>
          </a:p>
          <a:p>
            <a:pPr marL="457200" lvl="1" indent="0" algn="just">
              <a:lnSpc>
                <a:spcPct val="150000"/>
              </a:lnSpc>
              <a:buNone/>
            </a:pPr>
            <a:endParaRPr lang="en-US" sz="20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386C8CC6-7508-F611-3FFD-F92E1472998E}"/>
              </a:ext>
            </a:extLst>
          </p:cNvPr>
          <p:cNvSpPr txBox="1"/>
          <p:nvPr/>
        </p:nvSpPr>
        <p:spPr>
          <a:xfrm>
            <a:off x="322811" y="4588625"/>
            <a:ext cx="10799618" cy="2032736"/>
          </a:xfrm>
          <a:prstGeom prst="rect">
            <a:avLst/>
          </a:prstGeom>
          <a:noFill/>
        </p:spPr>
        <p:txBody>
          <a:bodyPr wrap="square" rtlCol="0">
            <a:spAutoFit/>
          </a:bodyPr>
          <a:lstStyle/>
          <a:p>
            <a:pPr marL="457200" lvl="1" indent="0" algn="just">
              <a:lnSpc>
                <a:spcPct val="150000"/>
              </a:lnSpc>
              <a:buNone/>
            </a:pPr>
            <a:r>
              <a:rPr lang="en-US" sz="3200" b="1" dirty="0">
                <a:latin typeface="Arial Black" panose="020B0A04020102020204" pitchFamily="34" charset="0"/>
                <a:cs typeface="Arial" panose="020B0604020202020204" pitchFamily="34" charset="0"/>
              </a:rPr>
              <a:t>EXISTING METHOD DRAW BACKS</a:t>
            </a:r>
          </a:p>
          <a:p>
            <a:pPr marL="457200" lvl="1" indent="0" algn="just">
              <a:lnSpc>
                <a:spcPct val="150000"/>
              </a:lnSpc>
              <a:buNone/>
            </a:pPr>
            <a:r>
              <a:rPr lang="en-US" sz="1800" dirty="0">
                <a:latin typeface="Arial" panose="020B0604020202020204" pitchFamily="34" charset="0"/>
                <a:cs typeface="Arial" panose="020B0604020202020204" pitchFamily="34" charset="0"/>
              </a:rPr>
              <a:t>	 Current drone delivery systems are limited to GPS-friendly environments, making them unsuitable for seamless navigation in mixed indoor-outdoor settings and preventing precise indoor deliveries.</a:t>
            </a:r>
            <a:endParaRPr lang="en-IN" dirty="0"/>
          </a:p>
        </p:txBody>
      </p:sp>
    </p:spTree>
    <p:extLst>
      <p:ext uri="{BB962C8B-B14F-4D97-AF65-F5344CB8AC3E}">
        <p14:creationId xmlns:p14="http://schemas.microsoft.com/office/powerpoint/2010/main" val="261858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D8EAA-A506-F80A-43DF-8C65C673A03F}"/>
              </a:ext>
            </a:extLst>
          </p:cNvPr>
          <p:cNvSpPr>
            <a:spLocks noGrp="1"/>
          </p:cNvSpPr>
          <p:nvPr>
            <p:ph type="title"/>
          </p:nvPr>
        </p:nvSpPr>
        <p:spPr>
          <a:xfrm>
            <a:off x="432619" y="148816"/>
            <a:ext cx="11212462" cy="745920"/>
          </a:xfrm>
        </p:spPr>
        <p:txBody>
          <a:bodyPr>
            <a:normAutofit/>
          </a:bodyPr>
          <a:lstStyle/>
          <a:p>
            <a:r>
              <a:rPr lang="en-US" sz="3600" b="1" dirty="0">
                <a:latin typeface="Arial Black" panose="020B0A04020102020204" pitchFamily="34" charset="0"/>
                <a:cs typeface="Times New Roman" panose="02020603050405020304" pitchFamily="18" charset="0"/>
              </a:rPr>
              <a:t>BASE PAPERS</a:t>
            </a:r>
            <a:endParaRPr lang="en-IN" sz="3600" b="1" dirty="0">
              <a:latin typeface="Arial Black" panose="020B0A0402010202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3EC5AB6-6BFA-FE40-1158-6693463F6EC0}"/>
              </a:ext>
            </a:extLst>
          </p:cNvPr>
          <p:cNvSpPr>
            <a:spLocks noGrp="1"/>
          </p:cNvSpPr>
          <p:nvPr>
            <p:ph idx="1"/>
          </p:nvPr>
        </p:nvSpPr>
        <p:spPr>
          <a:xfrm>
            <a:off x="432619" y="894736"/>
            <a:ext cx="11434915" cy="5963264"/>
          </a:xfrm>
        </p:spPr>
        <p:txBody>
          <a:bodyPr>
            <a:normAutofit/>
          </a:bodyPr>
          <a:lstStyle/>
          <a:p>
            <a:pPr marL="0" indent="0" algn="just">
              <a:buNone/>
            </a:pPr>
            <a:r>
              <a:rPr lang="en-US" sz="2400" b="1" dirty="0">
                <a:latin typeface="Arial" panose="020B0604020202020204" pitchFamily="34" charset="0"/>
                <a:cs typeface="Arial" panose="020B0604020202020204" pitchFamily="34" charset="0"/>
              </a:rPr>
              <a:t>Title: </a:t>
            </a:r>
            <a:r>
              <a:rPr lang="en-US" sz="2400" dirty="0">
                <a:latin typeface="Arial" panose="020B0604020202020204" pitchFamily="34" charset="0"/>
                <a:cs typeface="Arial" panose="020B0604020202020204" pitchFamily="34" charset="0"/>
              </a:rPr>
              <a:t>Learning–Based Cooperative Mobility Control For Autonomous Drone Delivery</a:t>
            </a:r>
          </a:p>
          <a:p>
            <a:pPr marL="0" indent="0" algn="just">
              <a:buNone/>
            </a:pPr>
            <a:r>
              <a:rPr lang="en-US" sz="2400" b="1" dirty="0">
                <a:latin typeface="Arial" panose="020B0604020202020204" pitchFamily="34" charset="0"/>
                <a:cs typeface="Arial" panose="020B0604020202020204" pitchFamily="34" charset="0"/>
              </a:rPr>
              <a:t>Authors: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Soohyn</a:t>
            </a:r>
            <a:r>
              <a:rPr lang="en-US" sz="2400" dirty="0">
                <a:latin typeface="Arial" panose="020B0604020202020204" pitchFamily="34" charset="0"/>
                <a:cs typeface="Arial" panose="020B0604020202020204" pitchFamily="34" charset="0"/>
              </a:rPr>
              <a:t> Park  ,</a:t>
            </a:r>
            <a:r>
              <a:rPr lang="en-US" sz="2400" dirty="0" err="1">
                <a:latin typeface="Arial" panose="020B0604020202020204" pitchFamily="34" charset="0"/>
                <a:cs typeface="Arial" panose="020B0604020202020204" pitchFamily="34" charset="0"/>
              </a:rPr>
              <a:t>Chanyoung</a:t>
            </a:r>
            <a:r>
              <a:rPr lang="en-US" sz="2400" dirty="0">
                <a:latin typeface="Arial" panose="020B0604020202020204" pitchFamily="34" charset="0"/>
                <a:cs typeface="Arial" panose="020B0604020202020204" pitchFamily="34" charset="0"/>
              </a:rPr>
              <a:t> park and </a:t>
            </a:r>
            <a:r>
              <a:rPr lang="en-US" sz="2400" dirty="0" err="1">
                <a:latin typeface="Arial" panose="020B0604020202020204" pitchFamily="34" charset="0"/>
                <a:cs typeface="Arial" panose="020B0604020202020204" pitchFamily="34" charset="0"/>
              </a:rPr>
              <a:t>Joonghen</a:t>
            </a:r>
            <a:r>
              <a:rPr lang="en-US" sz="2400" dirty="0">
                <a:latin typeface="Arial" panose="020B0604020202020204" pitchFamily="34" charset="0"/>
                <a:cs typeface="Arial" panose="020B0604020202020204" pitchFamily="34" charset="0"/>
              </a:rPr>
              <a:t> Kim 	</a:t>
            </a:r>
          </a:p>
          <a:p>
            <a:pPr marL="0" indent="0" algn="just">
              <a:buNone/>
            </a:pPr>
            <a:r>
              <a:rPr lang="en-US" sz="2400" b="1" dirty="0">
                <a:latin typeface="Arial" panose="020B0604020202020204" pitchFamily="34" charset="0"/>
                <a:cs typeface="Arial" panose="020B0604020202020204" pitchFamily="34" charset="0"/>
              </a:rPr>
              <a:t>Published Year: </a:t>
            </a:r>
            <a:r>
              <a:rPr lang="en-US" sz="2400" dirty="0">
                <a:latin typeface="Arial" panose="020B0604020202020204" pitchFamily="34" charset="0"/>
                <a:cs typeface="Arial" panose="020B0604020202020204" pitchFamily="34" charset="0"/>
              </a:rPr>
              <a:t>April 2024	</a:t>
            </a:r>
          </a:p>
          <a:p>
            <a:pPr marL="0" indent="0" algn="just">
              <a:buNone/>
            </a:pPr>
            <a:r>
              <a:rPr lang="en-US" sz="2400" b="1" dirty="0">
                <a:latin typeface="Arial" panose="020B0604020202020204" pitchFamily="34" charset="0"/>
                <a:cs typeface="Arial" panose="020B0604020202020204" pitchFamily="34" charset="0"/>
              </a:rPr>
              <a:t>Summary:</a:t>
            </a:r>
          </a:p>
          <a:p>
            <a:pPr algn="just"/>
            <a:r>
              <a:rPr lang="en-US" sz="2400" dirty="0">
                <a:latin typeface="Arial" panose="020B0604020202020204" pitchFamily="34" charset="0"/>
                <a:cs typeface="Arial" panose="020B0604020202020204" pitchFamily="34" charset="0"/>
              </a:rPr>
              <a:t> The work focuses on developing an algorithm for autonomous multi-drone aerial package delivery, aiming to maximize the number of delivered packages and optimize energy utilization to prevent battery exhaustion. </a:t>
            </a:r>
          </a:p>
          <a:p>
            <a:pPr algn="just"/>
            <a:r>
              <a:rPr lang="en-US" sz="2400" dirty="0">
                <a:latin typeface="Arial" panose="020B0604020202020204" pitchFamily="34" charset="0"/>
                <a:cs typeface="Arial" panose="020B0604020202020204" pitchFamily="34" charset="0"/>
              </a:rPr>
              <a:t>This scheduling optimization problem is transformed into a multi-agent deep reinforcement learning (MADRL) task. The proposed solution involves a novel communication network (CommNet)-based algorithm to facilitate cooperation among multiple drones.</a:t>
            </a:r>
          </a:p>
          <a:p>
            <a:pPr algn="just"/>
            <a:r>
              <a:rPr lang="en-US" sz="2400" dirty="0">
                <a:latin typeface="Arial" panose="020B0604020202020204" pitchFamily="34" charset="0"/>
                <a:cs typeface="Arial" panose="020B0604020202020204" pitchFamily="34" charset="0"/>
              </a:rPr>
              <a:t>The performance evaluation of this CommNet-based algorithm demonstrates improvements in the number of delivered packages and efficient energy usage.</a:t>
            </a:r>
          </a:p>
          <a:p>
            <a:pPr marL="0" indent="0" algn="just">
              <a:buNone/>
            </a:pPr>
            <a:r>
              <a:rPr lang="en-US" sz="2400" b="1" dirty="0">
                <a:latin typeface="Arial" panose="020B0604020202020204" pitchFamily="34" charset="0"/>
                <a:cs typeface="Arial" panose="020B0604020202020204" pitchFamily="34" charset="0"/>
              </a:rPr>
              <a:t>Link: </a:t>
            </a:r>
            <a:r>
              <a:rPr lang="en-US" sz="2400" dirty="0">
                <a:latin typeface="Arial" panose="020B0604020202020204" pitchFamily="34" charset="0"/>
                <a:cs typeface="Arial" panose="020B0604020202020204" pitchFamily="34" charset="0"/>
              </a:rPr>
              <a:t>https://www.ieee.org/publications/rights/index.html</a:t>
            </a:r>
          </a:p>
        </p:txBody>
      </p:sp>
    </p:spTree>
    <p:extLst>
      <p:ext uri="{BB962C8B-B14F-4D97-AF65-F5344CB8AC3E}">
        <p14:creationId xmlns:p14="http://schemas.microsoft.com/office/powerpoint/2010/main" val="1126897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99EBC-E802-CE5F-7F21-AD295B7E86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F150ED-339D-A6D9-D6C1-E604980A2B70}"/>
              </a:ext>
            </a:extLst>
          </p:cNvPr>
          <p:cNvSpPr>
            <a:spLocks noGrp="1"/>
          </p:cNvSpPr>
          <p:nvPr>
            <p:ph type="title"/>
          </p:nvPr>
        </p:nvSpPr>
        <p:spPr>
          <a:xfrm>
            <a:off x="838200" y="365125"/>
            <a:ext cx="10515600" cy="844243"/>
          </a:xfrm>
        </p:spPr>
        <p:txBody>
          <a:bodyPr>
            <a:normAutofit/>
          </a:bodyPr>
          <a:lstStyle/>
          <a:p>
            <a:r>
              <a:rPr lang="en-US" sz="3600" b="1" dirty="0">
                <a:latin typeface="Arial Black" panose="020B0A04020102020204" pitchFamily="34" charset="0"/>
                <a:ea typeface="Tahoma" panose="020B0604030504040204" pitchFamily="34" charset="0"/>
                <a:cs typeface="Times New Roman" panose="02020603050405020304" pitchFamily="18" charset="0"/>
              </a:rPr>
              <a:t>PROPOSED METHOD</a:t>
            </a:r>
            <a:endParaRPr lang="en-IN" sz="3600" b="1" dirty="0">
              <a:latin typeface="Arial Black" panose="020B0A04020102020204" pitchFamily="34" charset="0"/>
              <a:ea typeface="Tahoma" panose="020B0604030504040204" pitchFamily="34" charset="0"/>
              <a:cs typeface="Times New Roman" panose="02020603050405020304" pitchFamily="18" charset="0"/>
            </a:endParaRPr>
          </a:p>
        </p:txBody>
      </p:sp>
      <p:pic>
        <p:nvPicPr>
          <p:cNvPr id="28" name="Picture 27">
            <a:extLst>
              <a:ext uri="{FF2B5EF4-FFF2-40B4-BE49-F238E27FC236}">
                <a16:creationId xmlns:a16="http://schemas.microsoft.com/office/drawing/2014/main" id="{E5D8C40A-4332-336B-CEE9-85F8E50184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7475" y="1333817"/>
            <a:ext cx="6877050" cy="4048125"/>
          </a:xfrm>
          <a:prstGeom prst="rect">
            <a:avLst/>
          </a:prstGeom>
        </p:spPr>
      </p:pic>
    </p:spTree>
    <p:extLst>
      <p:ext uri="{BB962C8B-B14F-4D97-AF65-F5344CB8AC3E}">
        <p14:creationId xmlns:p14="http://schemas.microsoft.com/office/powerpoint/2010/main" val="2356222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D083-C099-58CD-5DF1-67974058BF7B}"/>
              </a:ext>
            </a:extLst>
          </p:cNvPr>
          <p:cNvSpPr>
            <a:spLocks noGrp="1"/>
          </p:cNvSpPr>
          <p:nvPr>
            <p:ph type="title"/>
          </p:nvPr>
        </p:nvSpPr>
        <p:spPr>
          <a:xfrm>
            <a:off x="838200" y="365125"/>
            <a:ext cx="10515600" cy="844243"/>
          </a:xfrm>
        </p:spPr>
        <p:txBody>
          <a:bodyPr>
            <a:normAutofit/>
          </a:bodyPr>
          <a:lstStyle/>
          <a:p>
            <a:r>
              <a:rPr lang="en-US" sz="3600" b="1" dirty="0">
                <a:latin typeface="Arial Black" panose="020B0A04020102020204" pitchFamily="34" charset="0"/>
                <a:ea typeface="Tahoma" panose="020B0604030504040204" pitchFamily="34" charset="0"/>
                <a:cs typeface="Times New Roman" panose="02020603050405020304" pitchFamily="18" charset="0"/>
              </a:rPr>
              <a:t>P</a:t>
            </a:r>
            <a:r>
              <a:rPr lang="en-IN" sz="3600" b="1" dirty="0">
                <a:latin typeface="Arial Black" panose="020B0A04020102020204" pitchFamily="34" charset="0"/>
                <a:ea typeface="Tahoma" panose="020B0604030504040204" pitchFamily="34" charset="0"/>
                <a:cs typeface="Times New Roman" panose="02020603050405020304" pitchFamily="18" charset="0"/>
              </a:rPr>
              <a:t>ROPOSED METHOD</a:t>
            </a:r>
          </a:p>
        </p:txBody>
      </p:sp>
      <p:sp>
        <p:nvSpPr>
          <p:cNvPr id="3" name="Content Placeholder 2">
            <a:extLst>
              <a:ext uri="{FF2B5EF4-FFF2-40B4-BE49-F238E27FC236}">
                <a16:creationId xmlns:a16="http://schemas.microsoft.com/office/drawing/2014/main" id="{BC05A080-68A4-6966-DFB0-A6BA24325A6A}"/>
              </a:ext>
            </a:extLst>
          </p:cNvPr>
          <p:cNvSpPr>
            <a:spLocks noGrp="1"/>
          </p:cNvSpPr>
          <p:nvPr>
            <p:ph idx="1"/>
          </p:nvPr>
        </p:nvSpPr>
        <p:spPr>
          <a:xfrm>
            <a:off x="838199" y="1209368"/>
            <a:ext cx="10773697" cy="4967595"/>
          </a:xfrm>
        </p:spPr>
        <p:txBody>
          <a:bodyPr>
            <a:normAutofit fontScale="92500" lnSpcReduction="20000"/>
          </a:bodyPr>
          <a:lstStyle/>
          <a:p>
            <a:pPr algn="just">
              <a:lnSpc>
                <a:spcPct val="150000"/>
              </a:lnSpc>
            </a:pPr>
            <a:r>
              <a:rPr lang="en-US" sz="2200" b="1" dirty="0">
                <a:latin typeface="Arial Black" panose="020B0A04020102020204" pitchFamily="34" charset="0"/>
                <a:cs typeface="Arial" panose="020B0604020202020204" pitchFamily="34" charset="0"/>
              </a:rPr>
              <a:t>Route Planning and Training</a:t>
            </a:r>
          </a:p>
          <a:p>
            <a:pPr algn="just">
              <a:lnSpc>
                <a:spcPct val="150000"/>
              </a:lnSpc>
            </a:pPr>
            <a:r>
              <a:rPr lang="en-US" sz="2000" dirty="0">
                <a:latin typeface="Arial" panose="020B0604020202020204" pitchFamily="34" charset="0"/>
                <a:cs typeface="Arial" panose="020B0604020202020204" pitchFamily="34" charset="0"/>
              </a:rPr>
              <a:t>   Initial Route Training: Use the companion mobile app to select source and destination points. Train the drone on these routes to ensure familiarity and efficiency during autonomous operation</a:t>
            </a:r>
            <a:r>
              <a:rPr lang="en-US" sz="2400" dirty="0">
                <a:latin typeface="Arial" panose="020B0604020202020204" pitchFamily="34" charset="0"/>
                <a:cs typeface="Arial" panose="020B0604020202020204" pitchFamily="34" charset="0"/>
              </a:rPr>
              <a:t>.</a:t>
            </a:r>
          </a:p>
          <a:p>
            <a:pPr algn="just">
              <a:lnSpc>
                <a:spcPct val="150000"/>
              </a:lnSpc>
            </a:pPr>
            <a:r>
              <a:rPr lang="en-US" sz="2400" b="1" dirty="0">
                <a:latin typeface="Arial" panose="020B0604020202020204" pitchFamily="34" charset="0"/>
                <a:cs typeface="Arial" panose="020B0604020202020204" pitchFamily="34" charset="0"/>
              </a:rPr>
              <a:t> </a:t>
            </a:r>
            <a:r>
              <a:rPr lang="en-US" sz="2200" b="1" dirty="0">
                <a:latin typeface="Arial Black" panose="020B0A04020102020204" pitchFamily="34" charset="0"/>
                <a:cs typeface="Arial" panose="020B0604020202020204" pitchFamily="34" charset="0"/>
              </a:rPr>
              <a:t>User Interface Development</a:t>
            </a:r>
          </a:p>
          <a:p>
            <a:pPr algn="just">
              <a:lnSpc>
                <a:spcPct val="150000"/>
              </a:lnSpc>
            </a:pPr>
            <a:r>
              <a:rPr lang="en-US" sz="24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User Interface: Develop a user-friendly mobile application that allows users to select source and destination points, monitor the drone's status in real-time, and receive notifications.</a:t>
            </a:r>
          </a:p>
          <a:p>
            <a:pPr algn="just">
              <a:lnSpc>
                <a:spcPct val="150000"/>
              </a:lnSpc>
            </a:pPr>
            <a:r>
              <a:rPr lang="en-US" sz="2200" b="1" dirty="0">
                <a:latin typeface="Arial Black" panose="020B0A04020102020204" pitchFamily="34" charset="0"/>
                <a:cs typeface="Arial" panose="020B0604020202020204" pitchFamily="34" charset="0"/>
              </a:rPr>
              <a:t>Performance Optimization</a:t>
            </a:r>
          </a:p>
          <a:p>
            <a:pPr algn="just">
              <a:lnSpc>
                <a:spcPct val="150000"/>
              </a:lnSpc>
            </a:pPr>
            <a:r>
              <a:rPr lang="en-US" sz="2000" dirty="0">
                <a:latin typeface="Arial" panose="020B0604020202020204" pitchFamily="34" charset="0"/>
                <a:cs typeface="Arial" panose="020B0604020202020204" pitchFamily="34" charset="0"/>
              </a:rPr>
              <a:t>    Battery Management: Implement power management strategies to optimize battery usage and extend flight time.</a:t>
            </a:r>
          </a:p>
          <a:p>
            <a:pPr algn="just">
              <a:lnSpc>
                <a:spcPct val="150000"/>
              </a:lnSpc>
            </a:pPr>
            <a:endParaRPr lang="en-US" sz="2400" dirty="0">
              <a:latin typeface="Arial" panose="020B0604020202020204" pitchFamily="34" charset="0"/>
              <a:cs typeface="Arial" panose="020B0604020202020204" pitchFamily="34" charset="0"/>
            </a:endParaRPr>
          </a:p>
          <a:p>
            <a:pPr algn="just">
              <a:lnSpc>
                <a:spcPct val="150000"/>
              </a:lnSpc>
            </a:pP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13889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D083-C099-58CD-5DF1-67974058BF7B}"/>
              </a:ext>
            </a:extLst>
          </p:cNvPr>
          <p:cNvSpPr>
            <a:spLocks noGrp="1"/>
          </p:cNvSpPr>
          <p:nvPr>
            <p:ph type="title"/>
          </p:nvPr>
        </p:nvSpPr>
        <p:spPr>
          <a:xfrm>
            <a:off x="838200" y="203199"/>
            <a:ext cx="10988039" cy="1006168"/>
          </a:xfrm>
        </p:spPr>
        <p:txBody>
          <a:bodyPr>
            <a:normAutofit/>
          </a:bodyPr>
          <a:lstStyle/>
          <a:p>
            <a:r>
              <a:rPr lang="en-US" sz="3600" b="1" dirty="0">
                <a:latin typeface="Arial Black" panose="020B0A04020102020204" pitchFamily="34" charset="0"/>
                <a:ea typeface="Tahoma" panose="020B0604030504040204" pitchFamily="34" charset="0"/>
                <a:cs typeface="Times New Roman" panose="02020603050405020304" pitchFamily="18" charset="0"/>
              </a:rPr>
              <a:t>P</a:t>
            </a:r>
            <a:r>
              <a:rPr lang="en-IN" sz="3600" b="1" dirty="0">
                <a:latin typeface="Arial Black" panose="020B0A04020102020204" pitchFamily="34" charset="0"/>
                <a:ea typeface="Tahoma" panose="020B0604030504040204" pitchFamily="34" charset="0"/>
                <a:cs typeface="Times New Roman" panose="02020603050405020304" pitchFamily="18" charset="0"/>
              </a:rPr>
              <a:t>ROPOSED METHOD</a:t>
            </a:r>
          </a:p>
        </p:txBody>
      </p:sp>
      <p:sp>
        <p:nvSpPr>
          <p:cNvPr id="3" name="Content Placeholder 2">
            <a:extLst>
              <a:ext uri="{FF2B5EF4-FFF2-40B4-BE49-F238E27FC236}">
                <a16:creationId xmlns:a16="http://schemas.microsoft.com/office/drawing/2014/main" id="{BC05A080-68A4-6966-DFB0-A6BA24325A6A}"/>
              </a:ext>
            </a:extLst>
          </p:cNvPr>
          <p:cNvSpPr>
            <a:spLocks noGrp="1"/>
          </p:cNvSpPr>
          <p:nvPr>
            <p:ph idx="1"/>
          </p:nvPr>
        </p:nvSpPr>
        <p:spPr>
          <a:xfrm>
            <a:off x="838200" y="1209367"/>
            <a:ext cx="11246136" cy="5445432"/>
          </a:xfrm>
        </p:spPr>
        <p:txBody>
          <a:bodyPr>
            <a:normAutofit/>
          </a:bodyPr>
          <a:lstStyle/>
          <a:p>
            <a:pPr algn="just">
              <a:lnSpc>
                <a:spcPct val="150000"/>
              </a:lnSpc>
            </a:pPr>
            <a:r>
              <a:rPr lang="en-US" sz="2400" b="1" dirty="0">
                <a:latin typeface="Arial Black" panose="020B0A04020102020204" pitchFamily="34" charset="0"/>
                <a:cs typeface="Arial" panose="020B0604020202020204" pitchFamily="34" charset="0"/>
              </a:rPr>
              <a:t>System Design and Framework</a:t>
            </a:r>
          </a:p>
          <a:p>
            <a:pPr algn="just">
              <a:lnSpc>
                <a:spcPct val="150000"/>
              </a:lnSpc>
            </a:pPr>
            <a:r>
              <a:rPr lang="en-US" sz="2000" dirty="0">
                <a:latin typeface="Arial" panose="020B0604020202020204" pitchFamily="34" charset="0"/>
                <a:cs typeface="Arial" panose="020B0604020202020204" pitchFamily="34" charset="0"/>
              </a:rPr>
              <a:t>   Frame and Structure: Design a lightweight and sturdy frame capable of supporting a payload of up to 600gm. Materials such as carbon fiber or lightweight </a:t>
            </a:r>
            <a:r>
              <a:rPr lang="en-US" sz="2000" dirty="0" err="1">
                <a:latin typeface="Arial" panose="020B0604020202020204" pitchFamily="34" charset="0"/>
                <a:cs typeface="Arial" panose="020B0604020202020204" pitchFamily="34" charset="0"/>
              </a:rPr>
              <a:t>aluminium</a:t>
            </a:r>
            <a:r>
              <a:rPr lang="en-US" sz="2000" dirty="0">
                <a:latin typeface="Arial" panose="020B0604020202020204" pitchFamily="34" charset="0"/>
                <a:cs typeface="Arial" panose="020B0604020202020204" pitchFamily="34" charset="0"/>
              </a:rPr>
              <a:t> alloys will be used to ensure durability without compromising flight performance.</a:t>
            </a:r>
          </a:p>
          <a:p>
            <a:pPr algn="just">
              <a:lnSpc>
                <a:spcPct val="150000"/>
              </a:lnSpc>
            </a:pPr>
            <a:r>
              <a:rPr lang="en-IN" sz="2400" dirty="0">
                <a:latin typeface="Arial" panose="020B0604020202020204" pitchFamily="34" charset="0"/>
                <a:cs typeface="Arial" panose="020B0604020202020204" pitchFamily="34" charset="0"/>
              </a:rPr>
              <a:t> </a:t>
            </a:r>
            <a:r>
              <a:rPr lang="en-IN" sz="2400" b="1" dirty="0">
                <a:latin typeface="Arial Black" panose="020B0A04020102020204" pitchFamily="34" charset="0"/>
                <a:cs typeface="Arial" panose="020B0604020202020204" pitchFamily="34" charset="0"/>
              </a:rPr>
              <a:t>Navigation and Control System</a:t>
            </a:r>
          </a:p>
          <a:p>
            <a:pPr algn="just">
              <a:lnSpc>
                <a:spcPct val="150000"/>
              </a:lnSpc>
            </a:pPr>
            <a:r>
              <a:rPr lang="en-IN" sz="2400" dirty="0">
                <a:latin typeface="Arial" panose="020B0604020202020204" pitchFamily="34" charset="0"/>
                <a:cs typeface="Arial" panose="020B0604020202020204" pitchFamily="34" charset="0"/>
              </a:rPr>
              <a:t>   </a:t>
            </a:r>
            <a:r>
              <a:rPr lang="en-IN" sz="2000" dirty="0">
                <a:latin typeface="Arial" panose="020B0604020202020204" pitchFamily="34" charset="0"/>
                <a:cs typeface="Arial" panose="020B0604020202020204" pitchFamily="34" charset="0"/>
              </a:rPr>
              <a:t>Autopilot Integration: Utilize open-source autopilot software like </a:t>
            </a:r>
            <a:r>
              <a:rPr lang="en-IN" sz="2000" dirty="0" err="1">
                <a:latin typeface="Arial" panose="020B0604020202020204" pitchFamily="34" charset="0"/>
                <a:cs typeface="Arial" panose="020B0604020202020204" pitchFamily="34" charset="0"/>
              </a:rPr>
              <a:t>ArduPilot</a:t>
            </a:r>
            <a:r>
              <a:rPr lang="en-IN" sz="2000" dirty="0">
                <a:latin typeface="Arial" panose="020B0604020202020204" pitchFamily="34" charset="0"/>
                <a:cs typeface="Arial" panose="020B0604020202020204" pitchFamily="34" charset="0"/>
              </a:rPr>
              <a:t> or PX4. Customize this software to optimize route planning and autonomous control, ensuring reliable and precise navigation.</a:t>
            </a:r>
          </a:p>
          <a:p>
            <a:pPr algn="just">
              <a:lnSpc>
                <a:spcPct val="150000"/>
              </a:lnSpc>
            </a:pPr>
            <a:endParaRPr lang="en-IN" sz="2000" dirty="0">
              <a:latin typeface="Arial" panose="020B0604020202020204" pitchFamily="34" charset="0"/>
              <a:cs typeface="Arial" panose="020B0604020202020204" pitchFamily="34" charset="0"/>
            </a:endParaRPr>
          </a:p>
          <a:p>
            <a:pPr algn="just">
              <a:lnSpc>
                <a:spcPct val="150000"/>
              </a:lnSpc>
            </a:pP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501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7372D-D257-084E-8443-E19AD3BC39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B4C91A-BAAF-D4B5-6B42-CE0793FEDB41}"/>
              </a:ext>
            </a:extLst>
          </p:cNvPr>
          <p:cNvSpPr>
            <a:spLocks noGrp="1"/>
          </p:cNvSpPr>
          <p:nvPr>
            <p:ph type="title"/>
          </p:nvPr>
        </p:nvSpPr>
        <p:spPr>
          <a:xfrm>
            <a:off x="838200" y="203199"/>
            <a:ext cx="10988039" cy="1006168"/>
          </a:xfrm>
        </p:spPr>
        <p:txBody>
          <a:bodyPr>
            <a:normAutofit/>
          </a:bodyPr>
          <a:lstStyle/>
          <a:p>
            <a:r>
              <a:rPr lang="en-US" sz="3600" b="1" dirty="0">
                <a:latin typeface="Arial Black" panose="020B0A04020102020204" pitchFamily="34" charset="0"/>
                <a:ea typeface="Tahoma" panose="020B0604030504040204" pitchFamily="34" charset="0"/>
                <a:cs typeface="Times New Roman" panose="02020603050405020304" pitchFamily="18" charset="0"/>
              </a:rPr>
              <a:t>WORKING PRINCIPLE </a:t>
            </a:r>
            <a:endParaRPr lang="en-IN" sz="3600" b="1" dirty="0">
              <a:latin typeface="Arial Black" panose="020B0A04020102020204" pitchFamily="34" charset="0"/>
              <a:ea typeface="Tahoma" panose="020B060403050404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1794EF8-670F-2430-B0BC-C2DC26013892}"/>
              </a:ext>
            </a:extLst>
          </p:cNvPr>
          <p:cNvSpPr>
            <a:spLocks noGrp="1"/>
          </p:cNvSpPr>
          <p:nvPr>
            <p:ph idx="1"/>
          </p:nvPr>
        </p:nvSpPr>
        <p:spPr>
          <a:xfrm>
            <a:off x="838200" y="1209367"/>
            <a:ext cx="11246136" cy="5445432"/>
          </a:xfrm>
        </p:spPr>
        <p:txBody>
          <a:bodyPr>
            <a:normAutofit fontScale="85000" lnSpcReduction="10000"/>
          </a:bodyPr>
          <a:lstStyle/>
          <a:p>
            <a:pPr algn="just">
              <a:lnSpc>
                <a:spcPct val="150000"/>
              </a:lnSpc>
            </a:pPr>
            <a:r>
              <a:rPr lang="en-US" sz="2400" b="1" dirty="0">
                <a:latin typeface="Arial" panose="020B0604020202020204" pitchFamily="34" charset="0"/>
                <a:cs typeface="Arial" panose="020B0604020202020204" pitchFamily="34" charset="0"/>
              </a:rPr>
              <a:t>Autonomous Navigation: </a:t>
            </a:r>
            <a:r>
              <a:rPr lang="en-US" sz="2400" dirty="0">
                <a:latin typeface="Arial" panose="020B0604020202020204" pitchFamily="34" charset="0"/>
                <a:cs typeface="Arial" panose="020B0604020202020204" pitchFamily="34" charset="0"/>
              </a:rPr>
              <a:t>The drone autonomously navigates through predefined waypoints using onboard sensors and GPS for accurate positioning.</a:t>
            </a:r>
          </a:p>
          <a:p>
            <a:pPr algn="just">
              <a:lnSpc>
                <a:spcPct val="150000"/>
              </a:lnSpc>
            </a:pPr>
            <a:r>
              <a:rPr lang="en-US" sz="2400" b="1" dirty="0">
                <a:latin typeface="Arial" panose="020B0604020202020204" pitchFamily="34" charset="0"/>
                <a:cs typeface="Arial" panose="020B0604020202020204" pitchFamily="34" charset="0"/>
              </a:rPr>
              <a:t>Waypoint Mapping: </a:t>
            </a:r>
            <a:r>
              <a:rPr lang="en-US" sz="2400" dirty="0">
                <a:latin typeface="Arial" panose="020B0604020202020204" pitchFamily="34" charset="0"/>
                <a:cs typeface="Arial" panose="020B0604020202020204" pitchFamily="34" charset="0"/>
              </a:rPr>
              <a:t>Location mapping code allows the drone to calculate routes from source to destination, moving step-by-step through designated waypoints.</a:t>
            </a:r>
          </a:p>
          <a:p>
            <a:pPr algn="just">
              <a:lnSpc>
                <a:spcPct val="150000"/>
              </a:lnSpc>
            </a:pPr>
            <a:r>
              <a:rPr lang="en-US" sz="2400" b="1" dirty="0">
                <a:latin typeface="Arial" panose="020B0604020202020204" pitchFamily="34" charset="0"/>
                <a:cs typeface="Arial" panose="020B0604020202020204" pitchFamily="34" charset="0"/>
              </a:rPr>
              <a:t>Lightweight Load Capacity</a:t>
            </a:r>
            <a:r>
              <a:rPr lang="en-US" sz="2400" dirty="0">
                <a:latin typeface="Arial" panose="020B0604020202020204" pitchFamily="34" charset="0"/>
                <a:cs typeface="Arial" panose="020B0604020202020204" pitchFamily="34" charset="0"/>
              </a:rPr>
              <a:t>: Designed to carry packages up to 500 kg, making it suitable for small deliveries.</a:t>
            </a:r>
          </a:p>
          <a:p>
            <a:pPr algn="just">
              <a:lnSpc>
                <a:spcPct val="150000"/>
              </a:lnSpc>
            </a:pPr>
            <a:r>
              <a:rPr lang="en-US" sz="2400" b="1" dirty="0">
                <a:latin typeface="Arial" panose="020B0604020202020204" pitchFamily="34" charset="0"/>
                <a:cs typeface="Arial" panose="020B0604020202020204" pitchFamily="34" charset="0"/>
              </a:rPr>
              <a:t>Obstacle Avoidance: </a:t>
            </a:r>
            <a:r>
              <a:rPr lang="en-US" sz="2400" dirty="0">
                <a:latin typeface="Arial" panose="020B0604020202020204" pitchFamily="34" charset="0"/>
                <a:cs typeface="Arial" panose="020B0604020202020204" pitchFamily="34" charset="0"/>
              </a:rPr>
              <a:t>Integrated sensors detect obstacles and adjust the drone’s path, ensuring safe movement through mixed environments.</a:t>
            </a:r>
          </a:p>
          <a:p>
            <a:pPr algn="just">
              <a:lnSpc>
                <a:spcPct val="150000"/>
              </a:lnSpc>
            </a:pPr>
            <a:r>
              <a:rPr lang="en-US" sz="2400" b="1" dirty="0">
                <a:latin typeface="Arial" panose="020B0604020202020204" pitchFamily="34" charset="0"/>
                <a:cs typeface="Arial" panose="020B0604020202020204" pitchFamily="34" charset="0"/>
              </a:rPr>
              <a:t>Automatic Return to Base: </a:t>
            </a:r>
            <a:r>
              <a:rPr lang="en-US" sz="2400" dirty="0">
                <a:latin typeface="Arial" panose="020B0604020202020204" pitchFamily="34" charset="0"/>
                <a:cs typeface="Arial" panose="020B0604020202020204" pitchFamily="34" charset="0"/>
              </a:rPr>
              <a:t>After completing delivery, the drone returns to the starting point or designated base, ready for the next operation.</a:t>
            </a:r>
          </a:p>
          <a:p>
            <a:pPr algn="just">
              <a:lnSpc>
                <a:spcPct val="150000"/>
              </a:lnSpc>
            </a:pPr>
            <a:r>
              <a:rPr lang="en-US" sz="2400" b="1" dirty="0">
                <a:latin typeface="Arial" panose="020B0604020202020204" pitchFamily="34" charset="0"/>
                <a:cs typeface="Arial" panose="020B0604020202020204" pitchFamily="34" charset="0"/>
              </a:rPr>
              <a:t>Automatic Landing: </a:t>
            </a:r>
            <a:r>
              <a:rPr lang="en-US" sz="2400" dirty="0">
                <a:latin typeface="Arial" panose="020B0604020202020204" pitchFamily="34" charset="0"/>
                <a:cs typeface="Arial" panose="020B0604020202020204" pitchFamily="34" charset="0"/>
              </a:rPr>
              <a:t>Incase of any emergency it will automatically started to land in the ground.</a:t>
            </a:r>
          </a:p>
          <a:p>
            <a:pPr algn="just">
              <a:lnSpc>
                <a:spcPct val="150000"/>
              </a:lnSpc>
            </a:pPr>
            <a:endParaRPr lang="en-US" sz="2400" dirty="0">
              <a:latin typeface="Arial" panose="020B0604020202020204" pitchFamily="34" charset="0"/>
              <a:cs typeface="Arial" panose="020B0604020202020204" pitchFamily="34" charset="0"/>
            </a:endParaRPr>
          </a:p>
          <a:p>
            <a:pPr algn="just">
              <a:lnSpc>
                <a:spcPct val="150000"/>
              </a:lnSpc>
            </a:pP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745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0AAF0-7E78-F167-AF3B-720D80ED42EC}"/>
              </a:ext>
            </a:extLst>
          </p:cNvPr>
          <p:cNvSpPr>
            <a:spLocks noGrp="1"/>
          </p:cNvSpPr>
          <p:nvPr>
            <p:ph type="title"/>
          </p:nvPr>
        </p:nvSpPr>
        <p:spPr>
          <a:xfrm>
            <a:off x="726440" y="404335"/>
            <a:ext cx="10515600" cy="1325563"/>
          </a:xfrm>
        </p:spPr>
        <p:txBody>
          <a:bodyPr>
            <a:normAutofit/>
          </a:bodyPr>
          <a:lstStyle/>
          <a:p>
            <a:r>
              <a:rPr lang="en-US" sz="3600" b="1" dirty="0">
                <a:latin typeface="Arial Black" panose="020B0A04020102020204" pitchFamily="34" charset="0"/>
                <a:cs typeface="Times New Roman" panose="02020603050405020304" pitchFamily="18" charset="0"/>
              </a:rPr>
              <a:t>WORK DONE SO FOR</a:t>
            </a:r>
          </a:p>
        </p:txBody>
      </p:sp>
      <p:sp>
        <p:nvSpPr>
          <p:cNvPr id="3" name="Content Placeholder 2">
            <a:extLst>
              <a:ext uri="{FF2B5EF4-FFF2-40B4-BE49-F238E27FC236}">
                <a16:creationId xmlns:a16="http://schemas.microsoft.com/office/drawing/2014/main" id="{13D4F326-6849-A045-49FC-0634ABBB0422}"/>
              </a:ext>
            </a:extLst>
          </p:cNvPr>
          <p:cNvSpPr>
            <a:spLocks noGrp="1"/>
          </p:cNvSpPr>
          <p:nvPr>
            <p:ph idx="1"/>
          </p:nvPr>
        </p:nvSpPr>
        <p:spPr>
          <a:xfrm>
            <a:off x="563880" y="1463198"/>
            <a:ext cx="10515600" cy="4764723"/>
          </a:xfrm>
        </p:spPr>
        <p:txBody>
          <a:bodyPr>
            <a:noAutofit/>
          </a:bodyPr>
          <a:lstStyle/>
          <a:p>
            <a:pPr marL="0" indent="0">
              <a:buNone/>
            </a:pPr>
            <a:endParaRPr lang="en-US" sz="2200" dirty="0">
              <a:latin typeface="Arial Black" panose="020B0A04020102020204" pitchFamily="34" charset="0"/>
              <a:cs typeface="Arial" panose="020B0604020202020204" pitchFamily="34" charset="0"/>
            </a:endParaRPr>
          </a:p>
          <a:p>
            <a:r>
              <a:rPr lang="en-US" sz="2200" b="1" dirty="0">
                <a:latin typeface="Arial Black" panose="020B0A04020102020204" pitchFamily="34" charset="0"/>
                <a:cs typeface="Arial" panose="020B0604020202020204" pitchFamily="34" charset="0"/>
              </a:rPr>
              <a:t>Acquire and Test Components:</a:t>
            </a:r>
          </a:p>
          <a:p>
            <a:pPr marL="0" indent="0">
              <a:buNone/>
            </a:pPr>
            <a:r>
              <a:rPr lang="en-US" sz="2200" dirty="0">
                <a:latin typeface="Arial" panose="020B0604020202020204" pitchFamily="34" charset="0"/>
                <a:cs typeface="Arial" panose="020B0604020202020204" pitchFamily="34" charset="0"/>
              </a:rPr>
              <a:t>  - Procured essential components: flight controller, GPS, battery, sensors.</a:t>
            </a:r>
          </a:p>
          <a:p>
            <a:pPr marL="0" indent="0">
              <a:buNone/>
            </a:pPr>
            <a:r>
              <a:rPr lang="en-US" sz="2200" dirty="0">
                <a:latin typeface="Arial" panose="020B0604020202020204" pitchFamily="34" charset="0"/>
                <a:cs typeface="Arial" panose="020B0604020202020204" pitchFamily="34" charset="0"/>
              </a:rPr>
              <a:t>  - Confirmed compatibility and tested each component’s functionality.</a:t>
            </a:r>
          </a:p>
          <a:p>
            <a:r>
              <a:rPr lang="en-US" sz="2200" b="1" dirty="0">
                <a:latin typeface="Arial Black" panose="020B0A04020102020204" pitchFamily="34" charset="0"/>
                <a:cs typeface="Arial" panose="020B0604020202020204" pitchFamily="34" charset="0"/>
              </a:rPr>
              <a:t>Construct Drone Structure:</a:t>
            </a:r>
          </a:p>
          <a:p>
            <a:pPr marL="0" indent="0">
              <a:buNone/>
            </a:pPr>
            <a:r>
              <a:rPr lang="en-US" sz="2200" dirty="0">
                <a:latin typeface="Arial" panose="020B0604020202020204" pitchFamily="34" charset="0"/>
                <a:cs typeface="Arial" panose="020B0604020202020204" pitchFamily="34" charset="0"/>
              </a:rPr>
              <a:t>  - Assembled main frame and mounted motors and propellers.</a:t>
            </a:r>
          </a:p>
          <a:p>
            <a:pPr marL="0" indent="0">
              <a:buNone/>
            </a:pPr>
            <a:r>
              <a:rPr lang="en-US" sz="2200" dirty="0">
                <a:latin typeface="Arial" panose="020B0604020202020204" pitchFamily="34" charset="0"/>
                <a:cs typeface="Arial" panose="020B0604020202020204" pitchFamily="34" charset="0"/>
              </a:rPr>
              <a:t>  - Verified structural stability and component alignment.</a:t>
            </a:r>
            <a:endParaRPr lang="en-US" sz="2200" b="1" dirty="0">
              <a:latin typeface="Arial Black" panose="020B0A04020102020204" pitchFamily="34" charset="0"/>
              <a:cs typeface="Arial" panose="020B0604020202020204" pitchFamily="34" charset="0"/>
            </a:endParaRPr>
          </a:p>
          <a:p>
            <a:r>
              <a:rPr lang="en-US" sz="2200" b="1" dirty="0">
                <a:latin typeface="Arial Black" panose="020B0A04020102020204" pitchFamily="34" charset="0"/>
              </a:rPr>
              <a:t>Flight Controller Configuration</a:t>
            </a:r>
            <a:r>
              <a:rPr lang="en-US" sz="2200" b="1" dirty="0">
                <a:latin typeface="Arial Black" panose="020B0A04020102020204" pitchFamily="34" charset="0"/>
                <a:cs typeface="Arial" panose="020B0604020202020204" pitchFamily="34" charset="0"/>
              </a:rPr>
              <a:t>:</a:t>
            </a:r>
          </a:p>
          <a:p>
            <a:pPr marL="0" indent="0">
              <a:buNone/>
            </a:pPr>
            <a:r>
              <a:rPr lang="en-US" sz="2200" dirty="0">
                <a:latin typeface="Arial" panose="020B0604020202020204" pitchFamily="34" charset="0"/>
                <a:cs typeface="Arial" panose="020B0604020202020204" pitchFamily="34" charset="0"/>
              </a:rPr>
              <a:t>- </a:t>
            </a:r>
            <a:r>
              <a:rPr lang="en-US" sz="2200" dirty="0"/>
              <a:t>Calibrated KK Flight Controller using software</a:t>
            </a:r>
          </a:p>
          <a:p>
            <a:pPr>
              <a:buFontTx/>
              <a:buChar char="-"/>
            </a:pPr>
            <a:r>
              <a:rPr lang="en-US" sz="2200" dirty="0"/>
              <a:t>Configured motor directions and ESC settings</a:t>
            </a:r>
          </a:p>
          <a:p>
            <a:pPr>
              <a:buFontTx/>
              <a:buChar char="-"/>
            </a:pPr>
            <a:r>
              <a:rPr lang="en-US" sz="2200" dirty="0"/>
              <a:t>Tested receiver inputs and transmitter control signals</a:t>
            </a:r>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12211253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2AFB6-9B2F-63CF-3A96-DC5B5D1A07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9D792F-5967-B778-0E94-AAA575CE6CC6}"/>
              </a:ext>
            </a:extLst>
          </p:cNvPr>
          <p:cNvSpPr>
            <a:spLocks noGrp="1"/>
          </p:cNvSpPr>
          <p:nvPr>
            <p:ph type="title"/>
          </p:nvPr>
        </p:nvSpPr>
        <p:spPr>
          <a:xfrm>
            <a:off x="726440" y="404335"/>
            <a:ext cx="10515600" cy="1325563"/>
          </a:xfrm>
        </p:spPr>
        <p:txBody>
          <a:bodyPr>
            <a:normAutofit/>
          </a:bodyPr>
          <a:lstStyle/>
          <a:p>
            <a:r>
              <a:rPr lang="en-US" sz="3600" b="1" dirty="0">
                <a:latin typeface="Arial Black" panose="020B0A04020102020204" pitchFamily="34" charset="0"/>
                <a:cs typeface="Times New Roman" panose="02020603050405020304" pitchFamily="18" charset="0"/>
              </a:rPr>
              <a:t>WORK DONE SO FOR</a:t>
            </a:r>
          </a:p>
        </p:txBody>
      </p:sp>
      <p:sp>
        <p:nvSpPr>
          <p:cNvPr id="3" name="Content Placeholder 2">
            <a:extLst>
              <a:ext uri="{FF2B5EF4-FFF2-40B4-BE49-F238E27FC236}">
                <a16:creationId xmlns:a16="http://schemas.microsoft.com/office/drawing/2014/main" id="{8BDF61DD-253C-B842-4239-74F62DD11790}"/>
              </a:ext>
            </a:extLst>
          </p:cNvPr>
          <p:cNvSpPr>
            <a:spLocks noGrp="1"/>
          </p:cNvSpPr>
          <p:nvPr>
            <p:ph idx="1"/>
          </p:nvPr>
        </p:nvSpPr>
        <p:spPr>
          <a:xfrm>
            <a:off x="563880" y="1463198"/>
            <a:ext cx="10515600" cy="4764723"/>
          </a:xfrm>
        </p:spPr>
        <p:txBody>
          <a:bodyPr>
            <a:noAutofit/>
          </a:bodyPr>
          <a:lstStyle/>
          <a:p>
            <a:r>
              <a:rPr lang="en-US" sz="2200" b="1" dirty="0">
                <a:latin typeface="Arial Black" panose="020B0A04020102020204" pitchFamily="34" charset="0"/>
              </a:rPr>
              <a:t>Failsafe &amp; Safety Features</a:t>
            </a:r>
            <a:r>
              <a:rPr lang="en-US" sz="2200" b="1" dirty="0">
                <a:latin typeface="Arial Black" panose="020B0A04020102020204" pitchFamily="34" charset="0"/>
                <a:cs typeface="Arial" panose="020B0604020202020204" pitchFamily="34" charset="0"/>
              </a:rPr>
              <a:t>:</a:t>
            </a:r>
          </a:p>
          <a:p>
            <a:pPr marL="0" indent="0">
              <a:buNone/>
            </a:pPr>
            <a:r>
              <a:rPr lang="en-US" sz="2200" dirty="0"/>
              <a:t>- Implemented Failsafe Landing (Signal Loss) mechanism</a:t>
            </a:r>
          </a:p>
          <a:p>
            <a:pPr marL="0" indent="0">
              <a:buNone/>
            </a:pPr>
            <a:r>
              <a:rPr lang="en-US" sz="2200" dirty="0"/>
              <a:t>- Ensured automatic descent upon signal failure</a:t>
            </a:r>
          </a:p>
          <a:p>
            <a:pPr marL="0" indent="0">
              <a:buNone/>
            </a:pPr>
            <a:r>
              <a:rPr lang="en-US" sz="2200" dirty="0"/>
              <a:t>- Verified ultrasonic sensors for obstacle detection</a:t>
            </a:r>
          </a:p>
          <a:p>
            <a:r>
              <a:rPr lang="en-US" sz="2200" dirty="0">
                <a:latin typeface="Arial Black" panose="020B0A04020102020204" pitchFamily="34" charset="0"/>
              </a:rPr>
              <a:t>Testing &amp; Troubleshooting</a:t>
            </a:r>
            <a:r>
              <a:rPr lang="en-US" sz="2200" b="1" dirty="0">
                <a:latin typeface="Arial Black" panose="020B0A04020102020204" pitchFamily="34" charset="0"/>
                <a:cs typeface="Arial" panose="020B0604020202020204" pitchFamily="34" charset="0"/>
              </a:rPr>
              <a:t>:</a:t>
            </a:r>
          </a:p>
          <a:p>
            <a:pPr marL="0" indent="0">
              <a:buNone/>
            </a:pPr>
            <a:r>
              <a:rPr lang="en-US" sz="2200" dirty="0"/>
              <a:t>- Conducted motor test runs without flying</a:t>
            </a:r>
          </a:p>
          <a:p>
            <a:pPr marL="0" indent="0">
              <a:buNone/>
            </a:pPr>
            <a:r>
              <a:rPr lang="en-US" sz="2200" dirty="0"/>
              <a:t>- Fine-tuned PID settings for stability</a:t>
            </a:r>
          </a:p>
          <a:p>
            <a:pPr>
              <a:buFontTx/>
              <a:buChar char="-"/>
            </a:pPr>
            <a:r>
              <a:rPr lang="en-US" sz="2200" dirty="0"/>
              <a:t>Fixed hardware and software issues</a:t>
            </a:r>
          </a:p>
          <a:p>
            <a:pPr algn="just"/>
            <a:r>
              <a:rPr lang="en-US" sz="2000" b="1" dirty="0">
                <a:latin typeface="Arial Black" panose="020B0A04020102020204" pitchFamily="34" charset="0"/>
                <a:cs typeface="Arial" panose="020B0604020202020204" pitchFamily="34" charset="0"/>
              </a:rPr>
              <a:t>Documentation and Demo:</a:t>
            </a:r>
          </a:p>
          <a:p>
            <a:pPr marL="0" indent="0" algn="just">
              <a:buNone/>
            </a:pPr>
            <a:r>
              <a:rPr lang="en-US" sz="2400" dirty="0">
                <a:latin typeface="Arial" panose="020B0604020202020204" pitchFamily="34" charset="0"/>
                <a:cs typeface="Arial" panose="020B0604020202020204" pitchFamily="34" charset="0"/>
              </a:rPr>
              <a:t>-</a:t>
            </a:r>
            <a:r>
              <a:rPr lang="en-US" sz="2000" dirty="0">
                <a:cs typeface="Arial" panose="020B0604020202020204" pitchFamily="34" charset="0"/>
              </a:rPr>
              <a:t>Document configurations and prepare a demonstration for the project guide.</a:t>
            </a:r>
          </a:p>
          <a:p>
            <a:pPr>
              <a:buFontTx/>
              <a:buChar char="-"/>
            </a:pPr>
            <a:endParaRPr lang="en-US" sz="2200" dirty="0"/>
          </a:p>
        </p:txBody>
      </p:sp>
    </p:spTree>
    <p:extLst>
      <p:ext uri="{BB962C8B-B14F-4D97-AF65-F5344CB8AC3E}">
        <p14:creationId xmlns:p14="http://schemas.microsoft.com/office/powerpoint/2010/main" val="3622769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144A3D-64A6-02DE-D685-C63BC317DB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3217C7-0EA5-2AB8-2E6C-B8A370F39489}"/>
              </a:ext>
            </a:extLst>
          </p:cNvPr>
          <p:cNvSpPr>
            <a:spLocks noGrp="1"/>
          </p:cNvSpPr>
          <p:nvPr>
            <p:ph type="title"/>
          </p:nvPr>
        </p:nvSpPr>
        <p:spPr/>
        <p:txBody>
          <a:bodyPr>
            <a:normAutofit/>
          </a:bodyPr>
          <a:lstStyle/>
          <a:p>
            <a:r>
              <a:rPr lang="en-US" sz="3600" b="1" dirty="0">
                <a:latin typeface="Arial Black" panose="020B0A04020102020204" pitchFamily="34" charset="0"/>
                <a:cs typeface="Times New Roman" panose="02020603050405020304" pitchFamily="18" charset="0"/>
              </a:rPr>
              <a:t>WORK DONE SO FOR</a:t>
            </a:r>
          </a:p>
        </p:txBody>
      </p:sp>
      <p:pic>
        <p:nvPicPr>
          <p:cNvPr id="5" name="Picture 4">
            <a:extLst>
              <a:ext uri="{FF2B5EF4-FFF2-40B4-BE49-F238E27FC236}">
                <a16:creationId xmlns:a16="http://schemas.microsoft.com/office/drawing/2014/main" id="{A9D3AC34-9CA4-0194-E0CF-5F98ECEC09F4}"/>
              </a:ext>
            </a:extLst>
          </p:cNvPr>
          <p:cNvPicPr>
            <a:picLocks noChangeAspect="1"/>
          </p:cNvPicPr>
          <p:nvPr/>
        </p:nvPicPr>
        <p:blipFill>
          <a:blip r:embed="rId2">
            <a:extLst>
              <a:ext uri="{28A0092B-C50C-407E-A947-70E740481C1C}">
                <a14:useLocalDpi xmlns:a14="http://schemas.microsoft.com/office/drawing/2010/main" val="0"/>
              </a:ext>
            </a:extLst>
          </a:blip>
          <a:srcRect l="4606" r="3481"/>
          <a:stretch/>
        </p:blipFill>
        <p:spPr>
          <a:xfrm>
            <a:off x="2850277" y="1394200"/>
            <a:ext cx="6197600" cy="4691686"/>
          </a:xfrm>
          <a:prstGeom prst="rect">
            <a:avLst/>
          </a:prstGeom>
        </p:spPr>
      </p:pic>
      <p:sp>
        <p:nvSpPr>
          <p:cNvPr id="6" name="TextBox 5">
            <a:extLst>
              <a:ext uri="{FF2B5EF4-FFF2-40B4-BE49-F238E27FC236}">
                <a16:creationId xmlns:a16="http://schemas.microsoft.com/office/drawing/2014/main" id="{91D0824E-82DD-ABB6-56AE-ADD8C5E598A0}"/>
              </a:ext>
            </a:extLst>
          </p:cNvPr>
          <p:cNvSpPr txBox="1"/>
          <p:nvPr/>
        </p:nvSpPr>
        <p:spPr>
          <a:xfrm>
            <a:off x="3053080" y="6123543"/>
            <a:ext cx="6670040"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Aerodel delivery drone, capable of carrying up to 500g </a:t>
            </a:r>
          </a:p>
        </p:txBody>
      </p:sp>
    </p:spTree>
    <p:extLst>
      <p:ext uri="{BB962C8B-B14F-4D97-AF65-F5344CB8AC3E}">
        <p14:creationId xmlns:p14="http://schemas.microsoft.com/office/powerpoint/2010/main" val="10280536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11763-0DB7-B35B-FEA6-C97FFE3E7C1A}"/>
              </a:ext>
            </a:extLst>
          </p:cNvPr>
          <p:cNvSpPr>
            <a:spLocks noGrp="1"/>
          </p:cNvSpPr>
          <p:nvPr>
            <p:ph type="title"/>
          </p:nvPr>
        </p:nvSpPr>
        <p:spPr/>
        <p:txBody>
          <a:bodyPr>
            <a:normAutofit/>
          </a:bodyPr>
          <a:lstStyle/>
          <a:p>
            <a:r>
              <a:rPr lang="en-US" sz="3600" b="1" dirty="0">
                <a:latin typeface="Arial Black" panose="020B0A04020102020204" pitchFamily="34" charset="0"/>
                <a:ea typeface="Tahoma" panose="020B0604030504040204" pitchFamily="34" charset="0"/>
                <a:cs typeface="Times New Roman" panose="02020603050405020304" pitchFamily="18" charset="0"/>
              </a:rPr>
              <a:t>WORK DONE SO FOR</a:t>
            </a:r>
            <a:endParaRPr lang="en-IN" sz="3600" dirty="0">
              <a:latin typeface="Arial Black" panose="020B0A04020102020204" pitchFamily="34" charset="0"/>
            </a:endParaRPr>
          </a:p>
        </p:txBody>
      </p:sp>
      <p:pic>
        <p:nvPicPr>
          <p:cNvPr id="7" name="Picture 6">
            <a:extLst>
              <a:ext uri="{FF2B5EF4-FFF2-40B4-BE49-F238E27FC236}">
                <a16:creationId xmlns:a16="http://schemas.microsoft.com/office/drawing/2014/main" id="{9A2B2BE3-CFBD-98FA-A146-E44BE02D397F}"/>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8971280" y="1333772"/>
            <a:ext cx="2612877" cy="4351339"/>
          </a:xfrm>
          <a:prstGeom prst="rect">
            <a:avLst/>
          </a:prstGeom>
        </p:spPr>
      </p:pic>
      <p:pic>
        <p:nvPicPr>
          <p:cNvPr id="14" name="Picture 13">
            <a:extLst>
              <a:ext uri="{FF2B5EF4-FFF2-40B4-BE49-F238E27FC236}">
                <a16:creationId xmlns:a16="http://schemas.microsoft.com/office/drawing/2014/main" id="{186790D7-B76B-F50B-6123-AF3AC3CFE269}"/>
              </a:ext>
            </a:extLst>
          </p:cNvPr>
          <p:cNvPicPr>
            <a:picLocks noChangeAspect="1"/>
          </p:cNvPicPr>
          <p:nvPr/>
        </p:nvPicPr>
        <p:blipFill>
          <a:blip r:embed="rId7">
            <a:extLst>
              <a:ext uri="{28A0092B-C50C-407E-A947-70E740481C1C}">
                <a14:useLocalDpi xmlns:a14="http://schemas.microsoft.com/office/drawing/2010/main" val="0"/>
              </a:ext>
            </a:extLst>
          </a:blip>
          <a:srcRect l="13936" t="17184" r="4785" b="19609"/>
          <a:stretch/>
        </p:blipFill>
        <p:spPr>
          <a:xfrm>
            <a:off x="783117" y="1333772"/>
            <a:ext cx="2122644" cy="4334670"/>
          </a:xfrm>
          <a:prstGeom prst="rect">
            <a:avLst/>
          </a:prstGeom>
        </p:spPr>
      </p:pic>
      <p:sp>
        <p:nvSpPr>
          <p:cNvPr id="3" name="TextBox 2">
            <a:extLst>
              <a:ext uri="{FF2B5EF4-FFF2-40B4-BE49-F238E27FC236}">
                <a16:creationId xmlns:a16="http://schemas.microsoft.com/office/drawing/2014/main" id="{880F6CEA-3B2E-A5A9-BACA-6C4CB8E34DEE}"/>
              </a:ext>
            </a:extLst>
          </p:cNvPr>
          <p:cNvSpPr txBox="1"/>
          <p:nvPr/>
        </p:nvSpPr>
        <p:spPr>
          <a:xfrm>
            <a:off x="563990" y="5753220"/>
            <a:ext cx="2443370"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Calibrating Values in  Multi Quad </a:t>
            </a:r>
          </a:p>
          <a:p>
            <a:pPr algn="ctr"/>
            <a:r>
              <a:rPr lang="en-US" dirty="0">
                <a:latin typeface="Arial" panose="020B0604020202020204" pitchFamily="34" charset="0"/>
                <a:cs typeface="Arial" panose="020B0604020202020204" pitchFamily="34" charset="0"/>
              </a:rPr>
              <a:t>Copter </a:t>
            </a:r>
            <a:endParaRPr lang="en-IN"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8379139-2A78-DD4F-112D-41F83A2F87A7}"/>
              </a:ext>
            </a:extLst>
          </p:cNvPr>
          <p:cNvSpPr txBox="1"/>
          <p:nvPr/>
        </p:nvSpPr>
        <p:spPr>
          <a:xfrm>
            <a:off x="6043731" y="5735560"/>
            <a:ext cx="2207657"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 Initial take off video after calibration  </a:t>
            </a:r>
            <a:endParaRPr lang="en-IN"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D3B29B77-DAB2-9CE2-3F8D-E099B62EA963}"/>
              </a:ext>
            </a:extLst>
          </p:cNvPr>
          <p:cNvSpPr txBox="1"/>
          <p:nvPr/>
        </p:nvSpPr>
        <p:spPr>
          <a:xfrm>
            <a:off x="8768080" y="5753220"/>
            <a:ext cx="3007162"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Failsafe landing incase off any </a:t>
            </a:r>
          </a:p>
          <a:p>
            <a:pPr algn="ctr"/>
            <a:r>
              <a:rPr lang="en-US" dirty="0">
                <a:latin typeface="Arial" panose="020B0604020202020204" pitchFamily="34" charset="0"/>
                <a:cs typeface="Arial" panose="020B0604020202020204" pitchFamily="34" charset="0"/>
              </a:rPr>
              <a:t>problem </a:t>
            </a:r>
            <a:endParaRPr lang="en-IN" dirty="0">
              <a:latin typeface="Arial" panose="020B0604020202020204" pitchFamily="34" charset="0"/>
              <a:cs typeface="Arial" panose="020B0604020202020204" pitchFamily="34" charset="0"/>
            </a:endParaRPr>
          </a:p>
        </p:txBody>
      </p:sp>
      <p:pic>
        <p:nvPicPr>
          <p:cNvPr id="10" name="drone initial testing ">
            <a:hlinkClick r:id="" action="ppaction://media"/>
            <a:extLst>
              <a:ext uri="{FF2B5EF4-FFF2-40B4-BE49-F238E27FC236}">
                <a16:creationId xmlns:a16="http://schemas.microsoft.com/office/drawing/2014/main" id="{DB476BC2-760E-D810-322E-79C0C15B034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8"/>
          <a:stretch>
            <a:fillRect/>
          </a:stretch>
        </p:blipFill>
        <p:spPr>
          <a:xfrm>
            <a:off x="5902960" y="1333772"/>
            <a:ext cx="2489200" cy="4334670"/>
          </a:xfrm>
        </p:spPr>
      </p:pic>
      <p:pic>
        <p:nvPicPr>
          <p:cNvPr id="5" name="WhatsApp Video 2025-04-08 at 10.55.15_e5af0df9">
            <a:hlinkClick r:id="" action="ppaction://media"/>
            <a:extLst>
              <a:ext uri="{FF2B5EF4-FFF2-40B4-BE49-F238E27FC236}">
                <a16:creationId xmlns:a16="http://schemas.microsoft.com/office/drawing/2014/main" id="{EB38C99F-8A01-B00A-BC84-191BCB21CF6D}"/>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3090494" y="1316112"/>
            <a:ext cx="2722880" cy="4419448"/>
          </a:xfrm>
          <a:prstGeom prst="rect">
            <a:avLst/>
          </a:prstGeom>
        </p:spPr>
      </p:pic>
    </p:spTree>
    <p:extLst>
      <p:ext uri="{BB962C8B-B14F-4D97-AF65-F5344CB8AC3E}">
        <p14:creationId xmlns:p14="http://schemas.microsoft.com/office/powerpoint/2010/main" val="323470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86"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0"/>
                </p:tgtEl>
              </p:cMediaNode>
            </p:video>
            <p:seq concurrent="1" nextAc="seek">
              <p:cTn id="12" restart="whenNotActive" fill="hold" evtFilter="cancelBubble" nodeType="interactiveSeq">
                <p:stCondLst>
                  <p:cond evt="onClick" delay="0">
                    <p:tgtEl>
                      <p:spTgt spid="10"/>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0"/>
                                        </p:tgtEl>
                                      </p:cBhvr>
                                    </p:cmd>
                                  </p:childTnLst>
                                </p:cTn>
                              </p:par>
                            </p:childTnLst>
                          </p:cTn>
                        </p:par>
                      </p:childTnLst>
                    </p:cTn>
                  </p:par>
                </p:childTnLst>
              </p:cTn>
              <p:nextCondLst>
                <p:cond evt="onClick" delay="0">
                  <p:tgtEl>
                    <p:spTgt spid="10"/>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2854F-2CA8-0EEF-A329-E3CFE98E2273}"/>
              </a:ext>
            </a:extLst>
          </p:cNvPr>
          <p:cNvSpPr>
            <a:spLocks noGrp="1"/>
          </p:cNvSpPr>
          <p:nvPr>
            <p:ph type="title"/>
          </p:nvPr>
        </p:nvSpPr>
        <p:spPr>
          <a:xfrm>
            <a:off x="560439" y="250723"/>
            <a:ext cx="10554928" cy="1079757"/>
          </a:xfrm>
        </p:spPr>
        <p:txBody>
          <a:bodyPr>
            <a:normAutofit/>
          </a:bodyPr>
          <a:lstStyle/>
          <a:p>
            <a:r>
              <a:rPr lang="en-US" sz="3600" b="1" dirty="0">
                <a:latin typeface="Arial Black" panose="020B0A04020102020204" pitchFamily="34" charset="0"/>
                <a:cs typeface="Arial" panose="020B0604020202020204" pitchFamily="34" charset="0"/>
              </a:rPr>
              <a:t>AIM</a:t>
            </a:r>
          </a:p>
        </p:txBody>
      </p:sp>
      <p:sp>
        <p:nvSpPr>
          <p:cNvPr id="3" name="Content Placeholder 2">
            <a:extLst>
              <a:ext uri="{FF2B5EF4-FFF2-40B4-BE49-F238E27FC236}">
                <a16:creationId xmlns:a16="http://schemas.microsoft.com/office/drawing/2014/main" id="{52398438-16C6-6244-C309-633ADCF018FD}"/>
              </a:ext>
            </a:extLst>
          </p:cNvPr>
          <p:cNvSpPr>
            <a:spLocks noGrp="1"/>
          </p:cNvSpPr>
          <p:nvPr>
            <p:ph idx="1"/>
          </p:nvPr>
        </p:nvSpPr>
        <p:spPr>
          <a:xfrm>
            <a:off x="560439" y="1258529"/>
            <a:ext cx="10862187" cy="5348748"/>
          </a:xfrm>
        </p:spPr>
        <p:txBody>
          <a:bodyPr>
            <a:normAutofit/>
          </a:bodyPr>
          <a:lstStyle/>
          <a:p>
            <a:pPr algn="just">
              <a:lnSpc>
                <a:spcPct val="150000"/>
              </a:lnSpc>
            </a:pPr>
            <a:r>
              <a:rPr lang="en-US" sz="2400" dirty="0">
                <a:latin typeface="Arial" panose="020B0604020202020204" pitchFamily="34" charset="0"/>
                <a:cs typeface="Arial" panose="020B0604020202020204" pitchFamily="34" charset="0"/>
              </a:rPr>
              <a:t> The AERODEL project aims to develop an advanced autonomous drone capable of efficiently and safely performing last-mile deliveries.</a:t>
            </a:r>
          </a:p>
          <a:p>
            <a:pPr algn="just">
              <a:lnSpc>
                <a:spcPct val="150000"/>
              </a:lnSpc>
            </a:pPr>
            <a:r>
              <a:rPr lang="en-US" sz="2400" dirty="0">
                <a:latin typeface="Arial" panose="020B0604020202020204" pitchFamily="34" charset="0"/>
                <a:cs typeface="Arial" panose="020B0604020202020204" pitchFamily="34" charset="0"/>
              </a:rPr>
              <a:t>This involves designing a robust navigation system that </a:t>
            </a:r>
            <a:r>
              <a:rPr lang="en-US" sz="2400">
                <a:latin typeface="Arial" panose="020B0604020202020204" pitchFamily="34" charset="0"/>
                <a:cs typeface="Arial" panose="020B0604020202020204" pitchFamily="34" charset="0"/>
              </a:rPr>
              <a:t>leverages  </a:t>
            </a:r>
            <a:r>
              <a:rPr lang="en-US" sz="2400" dirty="0">
                <a:latin typeface="Arial" panose="020B0604020202020204" pitchFamily="34" charset="0"/>
                <a:cs typeface="Arial" panose="020B0604020202020204" pitchFamily="34" charset="0"/>
              </a:rPr>
              <a:t>supported by a user-friendly mobile application for route planning and monitoring.</a:t>
            </a:r>
          </a:p>
          <a:p>
            <a:pPr algn="just">
              <a:lnSpc>
                <a:spcPct val="150000"/>
              </a:lnSpc>
            </a:pPr>
            <a:r>
              <a:rPr lang="en-US" sz="2400" dirty="0">
                <a:latin typeface="Arial" panose="020B0604020202020204" pitchFamily="34" charset="0"/>
                <a:cs typeface="Arial" panose="020B0604020202020204" pitchFamily="34" charset="0"/>
              </a:rPr>
              <a:t>The project seeks to overcome the limitations of traditional delivery drones by enhancing reliability, extending flight range, and simplifying user interaction, ultimately facilitating the widespread adoption of drone-based logistics solutions.</a:t>
            </a:r>
          </a:p>
        </p:txBody>
      </p:sp>
    </p:spTree>
    <p:extLst>
      <p:ext uri="{BB962C8B-B14F-4D97-AF65-F5344CB8AC3E}">
        <p14:creationId xmlns:p14="http://schemas.microsoft.com/office/powerpoint/2010/main" val="3238197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D2531-64BB-A224-69E8-F842807F15B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715BD2-7606-6176-2D2B-1837BE09FE97}"/>
              </a:ext>
            </a:extLst>
          </p:cNvPr>
          <p:cNvSpPr>
            <a:spLocks noGrp="1"/>
          </p:cNvSpPr>
          <p:nvPr>
            <p:ph idx="1"/>
          </p:nvPr>
        </p:nvSpPr>
        <p:spPr>
          <a:xfrm>
            <a:off x="838198" y="1473200"/>
            <a:ext cx="10762397" cy="5852160"/>
          </a:xfrm>
        </p:spPr>
        <p:txBody>
          <a:bodyPr>
            <a:normAutofit/>
          </a:bodyPr>
          <a:lstStyle/>
          <a:p>
            <a:pPr marL="0" indent="0" algn="just">
              <a:buNone/>
            </a:pPr>
            <a:endParaRPr lang="en-US" dirty="0">
              <a:latin typeface="Arial" panose="020B0604020202020204" pitchFamily="34" charset="0"/>
              <a:cs typeface="Arial" panose="020B0604020202020204" pitchFamily="34" charset="0"/>
            </a:endParaRPr>
          </a:p>
          <a:p>
            <a:pPr marL="0" indent="0" algn="just">
              <a:buNone/>
            </a:pPr>
            <a:r>
              <a:rPr lang="en-US" dirty="0">
                <a:latin typeface="Arial" panose="020B0604020202020204" pitchFamily="34" charset="0"/>
                <a:cs typeface="Arial" panose="020B0604020202020204" pitchFamily="34" charset="0"/>
              </a:rPr>
              <a:t>Small parcels and documents (e.g., letters, reports, or confidential files)</a:t>
            </a:r>
          </a:p>
          <a:p>
            <a:pPr marL="0" indent="0" algn="just">
              <a:buNone/>
            </a:pPr>
            <a:r>
              <a:rPr lang="en-US" dirty="0">
                <a:latin typeface="Arial" panose="020B0604020202020204" pitchFamily="34" charset="0"/>
                <a:cs typeface="Arial" panose="020B0604020202020204" pitchFamily="34" charset="0"/>
              </a:rPr>
              <a:t>Medical supplies (e.g., first aid kits, medicines, or small medical equipment)</a:t>
            </a:r>
          </a:p>
          <a:p>
            <a:pPr marL="0" indent="0" algn="just">
              <a:buNone/>
            </a:pPr>
            <a:r>
              <a:rPr lang="en-US" dirty="0">
                <a:latin typeface="Arial" panose="020B0604020202020204" pitchFamily="34" charset="0"/>
                <a:cs typeface="Arial" panose="020B0604020202020204" pitchFamily="34" charset="0"/>
              </a:rPr>
              <a:t>Food and beverage items (e.g., packaged meals, drinks, or groceries)</a:t>
            </a:r>
          </a:p>
          <a:p>
            <a:pPr marL="0" indent="0" algn="just">
              <a:buNone/>
            </a:pPr>
            <a:r>
              <a:rPr lang="en-US" dirty="0">
                <a:latin typeface="Arial" panose="020B0604020202020204" pitchFamily="34" charset="0"/>
                <a:cs typeface="Arial" panose="020B0604020202020204" pitchFamily="34" charset="0"/>
              </a:rPr>
              <a:t>Electronic components (e.g., small sensors, microcontrollers, or tools for research)</a:t>
            </a:r>
          </a:p>
          <a:p>
            <a:pPr marL="0" indent="0" algn="just">
              <a:buNone/>
            </a:pPr>
            <a:r>
              <a:rPr lang="en-US" dirty="0">
                <a:latin typeface="Arial" panose="020B0604020202020204" pitchFamily="34" charset="0"/>
                <a:cs typeface="Arial" panose="020B0604020202020204" pitchFamily="34" charset="0"/>
              </a:rPr>
              <a:t>Educational materials (e.g., books, exam papers, or lab samples)</a:t>
            </a:r>
          </a:p>
          <a:p>
            <a:pPr marL="0" indent="0" algn="just">
              <a:buNone/>
            </a:pPr>
            <a:r>
              <a:rPr lang="en-US" dirty="0">
                <a:latin typeface="Arial" panose="020B0604020202020204" pitchFamily="34" charset="0"/>
                <a:cs typeface="Arial" panose="020B0604020202020204" pitchFamily="34" charset="0"/>
              </a:rPr>
              <a:t>Uses of This Drone</a:t>
            </a:r>
          </a:p>
          <a:p>
            <a:pPr marL="0" indent="0" algn="just">
              <a:buNone/>
            </a:pPr>
            <a:endParaRPr lang="en-US" b="1"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D018A85C-B976-D0CC-BAC6-8D926A6AE13A}"/>
              </a:ext>
            </a:extLst>
          </p:cNvPr>
          <p:cNvSpPr txBox="1">
            <a:spLocks/>
          </p:cNvSpPr>
          <p:nvPr/>
        </p:nvSpPr>
        <p:spPr>
          <a:xfrm>
            <a:off x="838198" y="65277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Arial Black" panose="020B0A04020102020204" pitchFamily="34" charset="0"/>
                <a:cs typeface="Times New Roman" panose="02020603050405020304" pitchFamily="18" charset="0"/>
              </a:rPr>
              <a:t>USE OF THIS DRONE</a:t>
            </a:r>
          </a:p>
        </p:txBody>
      </p:sp>
    </p:spTree>
    <p:extLst>
      <p:ext uri="{BB962C8B-B14F-4D97-AF65-F5344CB8AC3E}">
        <p14:creationId xmlns:p14="http://schemas.microsoft.com/office/powerpoint/2010/main" val="18050374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F79390-9F1B-E4CC-6F83-B9A53FE5535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F31AF-046F-061A-D548-9A9AB0F8529A}"/>
              </a:ext>
            </a:extLst>
          </p:cNvPr>
          <p:cNvSpPr>
            <a:spLocks noGrp="1"/>
          </p:cNvSpPr>
          <p:nvPr>
            <p:ph idx="1"/>
          </p:nvPr>
        </p:nvSpPr>
        <p:spPr>
          <a:xfrm>
            <a:off x="838199" y="1120140"/>
            <a:ext cx="10762397" cy="5852160"/>
          </a:xfrm>
        </p:spPr>
        <p:txBody>
          <a:bodyPr>
            <a:normAutofit/>
          </a:bodyPr>
          <a:lstStyle/>
          <a:p>
            <a:pPr marL="0" indent="0" algn="just">
              <a:buNone/>
            </a:pPr>
            <a:r>
              <a:rPr lang="en-US" b="1" dirty="0">
                <a:latin typeface="Arial" panose="020B0604020202020204" pitchFamily="34" charset="0"/>
                <a:cs typeface="Arial" panose="020B0604020202020204" pitchFamily="34" charset="0"/>
              </a:rPr>
              <a:t>Campus and Institutional Deliveries: </a:t>
            </a:r>
          </a:p>
          <a:p>
            <a:pPr algn="just"/>
            <a:r>
              <a:rPr lang="en-US" dirty="0">
                <a:latin typeface="Arial" panose="020B0604020202020204" pitchFamily="34" charset="0"/>
                <a:cs typeface="Arial" panose="020B0604020202020204" pitchFamily="34" charset="0"/>
              </a:rPr>
              <a:t>Transport documents, lab samples, or research equipment within a university or research facility.</a:t>
            </a:r>
          </a:p>
          <a:p>
            <a:pPr marL="0" indent="0" algn="just">
              <a:buNone/>
            </a:pPr>
            <a:r>
              <a:rPr lang="en-US" b="1" dirty="0">
                <a:latin typeface="Arial" panose="020B0604020202020204" pitchFamily="34" charset="0"/>
                <a:cs typeface="Arial" panose="020B0604020202020204" pitchFamily="34" charset="0"/>
              </a:rPr>
              <a:t>Medical and Emergency Assistance: </a:t>
            </a:r>
          </a:p>
          <a:p>
            <a:pPr algn="just"/>
            <a:r>
              <a:rPr lang="en-US" dirty="0">
                <a:latin typeface="Arial" panose="020B0604020202020204" pitchFamily="34" charset="0"/>
                <a:cs typeface="Arial" panose="020B0604020202020204" pitchFamily="34" charset="0"/>
              </a:rPr>
              <a:t>Deliver first aid kits or essential medicines in a timely manner.</a:t>
            </a:r>
          </a:p>
          <a:p>
            <a:pPr marL="0" indent="0" algn="just">
              <a:buNone/>
            </a:pPr>
            <a:r>
              <a:rPr lang="en-US" b="1" dirty="0">
                <a:latin typeface="Arial" panose="020B0604020202020204" pitchFamily="34" charset="0"/>
                <a:cs typeface="Arial" panose="020B0604020202020204" pitchFamily="34" charset="0"/>
              </a:rPr>
              <a:t>Event and Remote Locations: </a:t>
            </a:r>
          </a:p>
          <a:p>
            <a:pPr algn="just"/>
            <a:r>
              <a:rPr lang="en-US" dirty="0">
                <a:latin typeface="Arial" panose="020B0604020202020204" pitchFamily="34" charset="0"/>
                <a:cs typeface="Arial" panose="020B0604020202020204" pitchFamily="34" charset="0"/>
              </a:rPr>
              <a:t>Supply lightweight items to locations where ground transportation is difficult or slow.</a:t>
            </a:r>
          </a:p>
          <a:p>
            <a:pPr marL="0" indent="0" algn="just">
              <a:buNone/>
            </a:pPr>
            <a:r>
              <a:rPr lang="en-US" b="1" dirty="0">
                <a:latin typeface="Arial" panose="020B0604020202020204" pitchFamily="34" charset="0"/>
                <a:cs typeface="Arial" panose="020B0604020202020204" pitchFamily="34" charset="0"/>
              </a:rPr>
              <a:t>Research and Development: </a:t>
            </a:r>
          </a:p>
          <a:p>
            <a:pPr algn="just"/>
            <a:r>
              <a:rPr lang="en-US" dirty="0">
                <a:latin typeface="Arial" panose="020B0604020202020204" pitchFamily="34" charset="0"/>
                <a:cs typeface="Arial" panose="020B0604020202020204" pitchFamily="34" charset="0"/>
              </a:rPr>
              <a:t>Used as a testbed for studying drone control, obstacle avoidance, and delivery mechanisms</a:t>
            </a:r>
          </a:p>
        </p:txBody>
      </p:sp>
      <p:sp>
        <p:nvSpPr>
          <p:cNvPr id="4" name="Title 1">
            <a:extLst>
              <a:ext uri="{FF2B5EF4-FFF2-40B4-BE49-F238E27FC236}">
                <a16:creationId xmlns:a16="http://schemas.microsoft.com/office/drawing/2014/main" id="{155B024B-638C-D787-83A3-897509D32780}"/>
              </a:ext>
            </a:extLst>
          </p:cNvPr>
          <p:cNvSpPr txBox="1">
            <a:spLocks/>
          </p:cNvSpPr>
          <p:nvPr/>
        </p:nvSpPr>
        <p:spPr>
          <a:xfrm>
            <a:off x="838201" y="20319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latin typeface="Arial Black" panose="020B0A04020102020204" pitchFamily="34" charset="0"/>
                <a:cs typeface="Times New Roman" panose="02020603050405020304" pitchFamily="18" charset="0"/>
              </a:rPr>
              <a:t>USE OF THIS DRONE</a:t>
            </a:r>
          </a:p>
        </p:txBody>
      </p:sp>
    </p:spTree>
    <p:extLst>
      <p:ext uri="{BB962C8B-B14F-4D97-AF65-F5344CB8AC3E}">
        <p14:creationId xmlns:p14="http://schemas.microsoft.com/office/powerpoint/2010/main" val="868008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D083-C099-58CD-5DF1-67974058BF7B}"/>
              </a:ext>
            </a:extLst>
          </p:cNvPr>
          <p:cNvSpPr>
            <a:spLocks noGrp="1"/>
          </p:cNvSpPr>
          <p:nvPr>
            <p:ph type="title"/>
          </p:nvPr>
        </p:nvSpPr>
        <p:spPr>
          <a:xfrm>
            <a:off x="715369" y="365125"/>
            <a:ext cx="10515600" cy="844243"/>
          </a:xfrm>
        </p:spPr>
        <p:txBody>
          <a:bodyPr>
            <a:normAutofit/>
          </a:bodyPr>
          <a:lstStyle/>
          <a:p>
            <a:r>
              <a:rPr lang="en-IN" sz="3600" b="1" dirty="0">
                <a:latin typeface="Arial Black" panose="020B0A04020102020204" pitchFamily="34" charset="0"/>
                <a:ea typeface="Tahoma" panose="020B0604030504040204" pitchFamily="34"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05A080-68A4-6966-DFB0-A6BA24325A6A}"/>
              </a:ext>
            </a:extLst>
          </p:cNvPr>
          <p:cNvSpPr>
            <a:spLocks noGrp="1"/>
          </p:cNvSpPr>
          <p:nvPr>
            <p:ph idx="1"/>
          </p:nvPr>
        </p:nvSpPr>
        <p:spPr>
          <a:xfrm>
            <a:off x="715369" y="1414084"/>
            <a:ext cx="11353801" cy="5283507"/>
          </a:xfrm>
        </p:spPr>
        <p:txBody>
          <a:bodyPr>
            <a:normAutofit fontScale="70000" lnSpcReduction="20000"/>
          </a:bodyPr>
          <a:lstStyle/>
          <a:p>
            <a:pPr marL="514350" indent="-514350" algn="just">
              <a:lnSpc>
                <a:spcPct val="120000"/>
              </a:lnSpc>
              <a:buFont typeface="+mj-lt"/>
              <a:buAutoNum type="arabicPeriod"/>
            </a:pPr>
            <a:r>
              <a:rPr lang="en-IN" dirty="0" err="1">
                <a:latin typeface="Arial" panose="020B0604020202020204" pitchFamily="34" charset="0"/>
                <a:cs typeface="Arial" panose="020B0604020202020204" pitchFamily="34" charset="0"/>
              </a:rPr>
              <a:t>Agüera</a:t>
            </a:r>
            <a:r>
              <a:rPr lang="en-IN" dirty="0">
                <a:latin typeface="Arial" panose="020B0604020202020204" pitchFamily="34" charset="0"/>
                <a:cs typeface="Arial" panose="020B0604020202020204" pitchFamily="34" charset="0"/>
              </a:rPr>
              <a:t>, J. (2018). *Unmanned Aerial Vehicles (UAVs) for commercial applications: A review*. Journal of Unmanned Vehicle Systems, 6(3), 133-146.</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Anderson, C. (2012). *Makers: The new industrial revolution*. Crown Business.</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Bashiri</a:t>
            </a:r>
            <a:r>
              <a:rPr lang="en-IN" dirty="0">
                <a:latin typeface="Arial" panose="020B0604020202020204" pitchFamily="34" charset="0"/>
                <a:cs typeface="Arial" panose="020B0604020202020204" pitchFamily="34" charset="0"/>
              </a:rPr>
              <a:t>, M., &amp; </a:t>
            </a:r>
            <a:r>
              <a:rPr lang="en-IN" dirty="0" err="1">
                <a:latin typeface="Arial" panose="020B0604020202020204" pitchFamily="34" charset="0"/>
                <a:cs typeface="Arial" panose="020B0604020202020204" pitchFamily="34" charset="0"/>
              </a:rPr>
              <a:t>Homaifar</a:t>
            </a:r>
            <a:r>
              <a:rPr lang="en-IN" dirty="0">
                <a:latin typeface="Arial" panose="020B0604020202020204" pitchFamily="34" charset="0"/>
                <a:cs typeface="Arial" panose="020B0604020202020204" pitchFamily="34" charset="0"/>
              </a:rPr>
              <a:t>, A. (2019). *Autonomous delivery drones: Design and implementation challenges*. IEEE Transactions on Automation Science and Engineering, 16(1), 245-254.</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 Bogue, R. (2018). *What are the prospects for autonomous drones in logistics?*. Industrial Robot: An International Journal, 45(2), 131-138.</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Guo, X., Zhang, J., &amp; Li, Z. (2017). *Path planning and obstacle avoidance for autonomous drones*. International Journal of Robotics and Automation, 32(4), 291-301.</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He, X., &amp; Li, W. (2019). *Autonomous drone delivery systems: Opportunities and challenges*. Proceedings of the IEEE International Conference on Robotics and Automation, 4567-4573.</a:t>
            </a:r>
          </a:p>
          <a:p>
            <a:pPr marL="514350" indent="-514350" algn="just">
              <a:lnSpc>
                <a:spcPct val="120000"/>
              </a:lnSpc>
              <a:buFont typeface="+mj-lt"/>
              <a:buAutoNum type="arabicPeriod"/>
            </a:pPr>
            <a:r>
              <a:rPr lang="en-IN" dirty="0">
                <a:latin typeface="Arial" panose="020B0604020202020204" pitchFamily="34" charset="0"/>
                <a:cs typeface="Arial" panose="020B0604020202020204" pitchFamily="34" charset="0"/>
              </a:rPr>
              <a:t>Li, X., Liu, Z., &amp; Li, T. (2020). *Advanced control systems for autonomous drone delivery: A review*. Journal of Control and Decision, 7(1), 15-29.</a:t>
            </a:r>
          </a:p>
          <a:p>
            <a:pPr marL="514350" indent="-514350" algn="just">
              <a:lnSpc>
                <a:spcPct val="120000"/>
              </a:lnSpc>
              <a:buFont typeface="+mj-lt"/>
              <a:buAutoNum type="arabicPeriod"/>
            </a:pP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65035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7FBB-EE2C-1C5B-8A89-46731D99392B}"/>
              </a:ext>
            </a:extLst>
          </p:cNvPr>
          <p:cNvSpPr>
            <a:spLocks noGrp="1"/>
          </p:cNvSpPr>
          <p:nvPr>
            <p:ph type="title"/>
          </p:nvPr>
        </p:nvSpPr>
        <p:spPr>
          <a:xfrm>
            <a:off x="589934" y="185058"/>
            <a:ext cx="10763866" cy="758840"/>
          </a:xfrm>
        </p:spPr>
        <p:txBody>
          <a:bodyPr>
            <a:normAutofit/>
          </a:bodyPr>
          <a:lstStyle/>
          <a:p>
            <a:r>
              <a:rPr lang="en-US" sz="3600" b="1" dirty="0">
                <a:latin typeface="Arial Black" panose="020B0A04020102020204" pitchFamily="34" charset="0"/>
                <a:cs typeface="Arial" panose="020B0604020202020204" pitchFamily="34" charset="0"/>
              </a:rPr>
              <a:t>INTRODUCTION </a:t>
            </a:r>
            <a:endParaRPr lang="en-IN" sz="3600" b="1" dirty="0">
              <a:latin typeface="Arial Black" panose="020B0A040201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1D7118-D022-0078-600B-20909721D604}"/>
              </a:ext>
            </a:extLst>
          </p:cNvPr>
          <p:cNvSpPr>
            <a:spLocks noGrp="1"/>
          </p:cNvSpPr>
          <p:nvPr>
            <p:ph idx="1"/>
          </p:nvPr>
        </p:nvSpPr>
        <p:spPr>
          <a:xfrm>
            <a:off x="589934" y="943898"/>
            <a:ext cx="11169447" cy="5729045"/>
          </a:xfrm>
        </p:spPr>
        <p:txBody>
          <a:bodyPr>
            <a:noAutofit/>
          </a:bodyPr>
          <a:lstStyle/>
          <a:p>
            <a:pPr algn="just">
              <a:lnSpc>
                <a:spcPct val="160000"/>
              </a:lnSpc>
            </a:pPr>
            <a:r>
              <a:rPr lang="en-US" sz="2200" dirty="0">
                <a:latin typeface="Arial" panose="020B0604020202020204" pitchFamily="34" charset="0"/>
                <a:cs typeface="Arial" panose="020B0604020202020204" pitchFamily="34" charset="0"/>
              </a:rPr>
              <a:t>Drones have revolutionized the logistics and transportation industry by offering efficient, fast, and cost-effective delivery solutions. </a:t>
            </a:r>
          </a:p>
          <a:p>
            <a:pPr algn="just">
              <a:lnSpc>
                <a:spcPct val="160000"/>
              </a:lnSpc>
            </a:pPr>
            <a:r>
              <a:rPr lang="en-US" sz="2200" dirty="0">
                <a:latin typeface="Arial" panose="020B0604020202020204" pitchFamily="34" charset="0"/>
                <a:cs typeface="Arial" panose="020B0604020202020204" pitchFamily="34" charset="0"/>
              </a:rPr>
              <a:t>While many modern drone delivery systems focus on autonomous navigation, challenges such as GPS dependency, network issues, and regulatory restrictions make manual control a more reliable and practical approach for localized operations. </a:t>
            </a:r>
          </a:p>
          <a:p>
            <a:pPr algn="just">
              <a:lnSpc>
                <a:spcPct val="160000"/>
              </a:lnSpc>
            </a:pPr>
            <a:r>
              <a:rPr lang="en-US" sz="2200" dirty="0">
                <a:latin typeface="Arial" panose="020B0604020202020204" pitchFamily="34" charset="0"/>
                <a:cs typeface="Arial" panose="020B0604020202020204" pitchFamily="34" charset="0"/>
              </a:rPr>
              <a:t>This project, "Aerodel: Autonomous Drone for Efficient and Safe Delivery," is designed to function as a manual-controlled delivery drone operated using a </a:t>
            </a:r>
            <a:r>
              <a:rPr lang="en-US" sz="2200" dirty="0" err="1">
                <a:latin typeface="Arial" panose="020B0604020202020204" pitchFamily="34" charset="0"/>
                <a:cs typeface="Arial" panose="020B0604020202020204" pitchFamily="34" charset="0"/>
              </a:rPr>
              <a:t>FlySky</a:t>
            </a:r>
            <a:r>
              <a:rPr lang="en-US" sz="2200" dirty="0">
                <a:latin typeface="Arial" panose="020B0604020202020204" pitchFamily="34" charset="0"/>
                <a:cs typeface="Arial" panose="020B0604020202020204" pitchFamily="34" charset="0"/>
              </a:rPr>
              <a:t> FS-i10 transmitter and FS-R10B receiver. </a:t>
            </a:r>
          </a:p>
        </p:txBody>
      </p:sp>
    </p:spTree>
    <p:extLst>
      <p:ext uri="{BB962C8B-B14F-4D97-AF65-F5344CB8AC3E}">
        <p14:creationId xmlns:p14="http://schemas.microsoft.com/office/powerpoint/2010/main" val="4138304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1D7118-D022-0078-600B-20909721D604}"/>
              </a:ext>
            </a:extLst>
          </p:cNvPr>
          <p:cNvSpPr>
            <a:spLocks noGrp="1"/>
          </p:cNvSpPr>
          <p:nvPr>
            <p:ph idx="1"/>
          </p:nvPr>
        </p:nvSpPr>
        <p:spPr>
          <a:xfrm>
            <a:off x="393290" y="648929"/>
            <a:ext cx="11646309" cy="6024014"/>
          </a:xfrm>
        </p:spPr>
        <p:txBody>
          <a:bodyPr>
            <a:normAutofit fontScale="92500"/>
          </a:bodyPr>
          <a:lstStyle/>
          <a:p>
            <a:pPr algn="just">
              <a:lnSpc>
                <a:spcPct val="160000"/>
              </a:lnSpc>
            </a:pPr>
            <a:r>
              <a:rPr lang="en-US" sz="2400" dirty="0">
                <a:latin typeface="Arial" panose="020B0604020202020204" pitchFamily="34" charset="0"/>
                <a:cs typeface="Arial" panose="020B0604020202020204" pitchFamily="34" charset="0"/>
              </a:rPr>
              <a:t>The system eliminates the complexity of autonomous navigation while ensuring precise and real-time human control. Additionally, the drone is equipped with ultrasonic sensors for obstacle detection, allowing the operator to avoid potential hazards during flight.</a:t>
            </a:r>
          </a:p>
          <a:p>
            <a:pPr algn="just">
              <a:lnSpc>
                <a:spcPct val="150000"/>
              </a:lnSpc>
            </a:pPr>
            <a:r>
              <a:rPr lang="en-US" sz="2400" dirty="0">
                <a:latin typeface="Arial" panose="020B0604020202020204" pitchFamily="34" charset="0"/>
                <a:cs typeface="Arial" panose="020B0604020202020204" pitchFamily="34" charset="0"/>
              </a:rPr>
              <a:t>The drone integrates a lightweight delivery mechanism capable of carrying payloads up to 500 grams, making it ideal for small-scale delivery applications such as campus logistics, research experiments, and last-mile delivery services. By utilizing efficient power management and a KK flight controller, the drone ensures stable flight and controlled maneuvering.</a:t>
            </a:r>
          </a:p>
          <a:p>
            <a:pPr algn="just">
              <a:lnSpc>
                <a:spcPct val="150000"/>
              </a:lnSpc>
            </a:pPr>
            <a:r>
              <a:rPr lang="en-US" sz="2400" dirty="0">
                <a:latin typeface="Arial" panose="020B0604020202020204" pitchFamily="34" charset="0"/>
                <a:cs typeface="Arial" panose="020B0604020202020204" pitchFamily="34" charset="0"/>
              </a:rPr>
              <a:t>This project aims to provide a simplified yet effective delivery solution, overcoming the limitations of autonomous systems while maintaining safety, efficiency, and reliability in real-world applications.</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97258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CC783-2B30-3256-EA29-43F7F9510F64}"/>
              </a:ext>
            </a:extLst>
          </p:cNvPr>
          <p:cNvSpPr>
            <a:spLocks noGrp="1"/>
          </p:cNvSpPr>
          <p:nvPr>
            <p:ph type="title"/>
          </p:nvPr>
        </p:nvSpPr>
        <p:spPr>
          <a:xfrm>
            <a:off x="612058" y="239487"/>
            <a:ext cx="10515600" cy="716423"/>
          </a:xfrm>
        </p:spPr>
        <p:txBody>
          <a:bodyPr>
            <a:normAutofit/>
          </a:bodyPr>
          <a:lstStyle/>
          <a:p>
            <a:r>
              <a:rPr lang="en-US" sz="3600" b="1" dirty="0">
                <a:latin typeface="Arial Black" panose="020B0A04020102020204" pitchFamily="34" charset="0"/>
                <a:cs typeface="Arial" panose="020B0604020202020204" pitchFamily="34" charset="0"/>
              </a:rPr>
              <a:t>OBJECTIVE </a:t>
            </a:r>
          </a:p>
        </p:txBody>
      </p:sp>
      <p:sp>
        <p:nvSpPr>
          <p:cNvPr id="3" name="Content Placeholder 2">
            <a:extLst>
              <a:ext uri="{FF2B5EF4-FFF2-40B4-BE49-F238E27FC236}">
                <a16:creationId xmlns:a16="http://schemas.microsoft.com/office/drawing/2014/main" id="{234C4677-CD0C-8C27-939F-4818164D2546}"/>
              </a:ext>
            </a:extLst>
          </p:cNvPr>
          <p:cNvSpPr>
            <a:spLocks noGrp="1"/>
          </p:cNvSpPr>
          <p:nvPr>
            <p:ph idx="1"/>
          </p:nvPr>
        </p:nvSpPr>
        <p:spPr>
          <a:xfrm>
            <a:off x="688258" y="855406"/>
            <a:ext cx="10665542" cy="5763107"/>
          </a:xfrm>
        </p:spPr>
        <p:txBody>
          <a:bodyPr>
            <a:normAutofit/>
          </a:bodyPr>
          <a:lstStyle/>
          <a:p>
            <a:pPr>
              <a:lnSpc>
                <a:spcPct val="150000"/>
              </a:lnSpc>
            </a:pPr>
            <a:r>
              <a:rPr lang="en-US" sz="2400" dirty="0">
                <a:latin typeface="Arial" panose="020B0604020202020204" pitchFamily="34" charset="0"/>
                <a:cs typeface="Arial" panose="020B0604020202020204" pitchFamily="34" charset="0"/>
              </a:rPr>
              <a:t>The primary objective of this project, "Aerodel: Autonomous Drone for Efficient and Safe Delivery," is to develop a manual-controlled drone-based delivery system that ensures reliable, efficient, and secure transportation of small payloads (up to 500 grams). </a:t>
            </a:r>
          </a:p>
          <a:p>
            <a:pPr algn="just">
              <a:lnSpc>
                <a:spcPct val="150000"/>
              </a:lnSpc>
            </a:pPr>
            <a:r>
              <a:rPr lang="en-US" sz="2400" dirty="0">
                <a:latin typeface="Arial Black" panose="020B0A04020102020204" pitchFamily="34" charset="0"/>
                <a:cs typeface="Arial" panose="020B0604020202020204" pitchFamily="34" charset="0"/>
              </a:rPr>
              <a:t>Develop a Manual-Controlled Drone: </a:t>
            </a:r>
          </a:p>
          <a:p>
            <a:pPr algn="just">
              <a:lnSpc>
                <a:spcPct val="150000"/>
              </a:lnSpc>
            </a:pPr>
            <a:r>
              <a:rPr lang="en-US" sz="2400" dirty="0">
                <a:latin typeface="Arial" panose="020B0604020202020204" pitchFamily="34" charset="0"/>
                <a:cs typeface="Arial" panose="020B0604020202020204" pitchFamily="34" charset="0"/>
              </a:rPr>
              <a:t>Utilize the </a:t>
            </a:r>
            <a:r>
              <a:rPr lang="en-US" sz="2400" dirty="0" err="1">
                <a:latin typeface="Arial" panose="020B0604020202020204" pitchFamily="34" charset="0"/>
                <a:cs typeface="Arial" panose="020B0604020202020204" pitchFamily="34" charset="0"/>
              </a:rPr>
              <a:t>FlySky</a:t>
            </a:r>
            <a:r>
              <a:rPr lang="en-US" sz="2400" dirty="0">
                <a:latin typeface="Arial" panose="020B0604020202020204" pitchFamily="34" charset="0"/>
                <a:cs typeface="Arial" panose="020B0604020202020204" pitchFamily="34" charset="0"/>
              </a:rPr>
              <a:t> FS-I10 transmitter and FS-R10B receiver for real-time human control.</a:t>
            </a:r>
          </a:p>
          <a:p>
            <a:pPr algn="just">
              <a:lnSpc>
                <a:spcPct val="150000"/>
              </a:lnSpc>
            </a:pPr>
            <a:r>
              <a:rPr lang="en-US" sz="2400" dirty="0">
                <a:latin typeface="Arial Black" panose="020B0A04020102020204" pitchFamily="34" charset="0"/>
                <a:cs typeface="Arial" panose="020B0604020202020204" pitchFamily="34" charset="0"/>
              </a:rPr>
              <a:t>Enable Safe and Stable Flight: </a:t>
            </a:r>
          </a:p>
          <a:p>
            <a:pPr algn="just">
              <a:lnSpc>
                <a:spcPct val="150000"/>
              </a:lnSpc>
            </a:pPr>
            <a:r>
              <a:rPr lang="en-US" sz="2400" dirty="0">
                <a:latin typeface="Arial" panose="020B0604020202020204" pitchFamily="34" charset="0"/>
                <a:cs typeface="Arial" panose="020B0604020202020204" pitchFamily="34" charset="0"/>
              </a:rPr>
              <a:t>Integrate the KK flight controller for effective stabilization and maneuvering.</a:t>
            </a:r>
          </a:p>
          <a:p>
            <a:pPr>
              <a:lnSpc>
                <a:spcPct val="150000"/>
              </a:lnSpc>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8205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3738D-3A6C-9E10-440C-2BFDDFD482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77588E-C4CA-3C04-F4CD-359002AD7EDF}"/>
              </a:ext>
            </a:extLst>
          </p:cNvPr>
          <p:cNvSpPr>
            <a:spLocks noGrp="1"/>
          </p:cNvSpPr>
          <p:nvPr>
            <p:ph type="title"/>
          </p:nvPr>
        </p:nvSpPr>
        <p:spPr>
          <a:xfrm>
            <a:off x="612058" y="239487"/>
            <a:ext cx="10515600" cy="716423"/>
          </a:xfrm>
        </p:spPr>
        <p:txBody>
          <a:bodyPr>
            <a:normAutofit/>
          </a:bodyPr>
          <a:lstStyle/>
          <a:p>
            <a:r>
              <a:rPr lang="en-US" sz="3600" b="1" dirty="0">
                <a:latin typeface="Arial Black" panose="020B0A04020102020204" pitchFamily="34" charset="0"/>
                <a:cs typeface="Arial" panose="020B0604020202020204" pitchFamily="34" charset="0"/>
              </a:rPr>
              <a:t>OBJECTIVE </a:t>
            </a:r>
          </a:p>
        </p:txBody>
      </p:sp>
      <p:sp>
        <p:nvSpPr>
          <p:cNvPr id="3" name="Content Placeholder 2">
            <a:extLst>
              <a:ext uri="{FF2B5EF4-FFF2-40B4-BE49-F238E27FC236}">
                <a16:creationId xmlns:a16="http://schemas.microsoft.com/office/drawing/2014/main" id="{E9E636F7-9646-B4C7-9934-89145DB0B851}"/>
              </a:ext>
            </a:extLst>
          </p:cNvPr>
          <p:cNvSpPr>
            <a:spLocks noGrp="1"/>
          </p:cNvSpPr>
          <p:nvPr>
            <p:ph idx="1"/>
          </p:nvPr>
        </p:nvSpPr>
        <p:spPr>
          <a:xfrm>
            <a:off x="688258" y="855406"/>
            <a:ext cx="10665542" cy="5763107"/>
          </a:xfrm>
        </p:spPr>
        <p:txBody>
          <a:bodyPr>
            <a:normAutofit/>
          </a:bodyPr>
          <a:lstStyle/>
          <a:p>
            <a:pPr algn="just">
              <a:lnSpc>
                <a:spcPct val="150000"/>
              </a:lnSpc>
            </a:pPr>
            <a:r>
              <a:rPr lang="en-US" sz="2400" dirty="0">
                <a:latin typeface="Arial Black" panose="020B0A04020102020204" pitchFamily="34" charset="0"/>
                <a:cs typeface="Arial" panose="020B0604020202020204" pitchFamily="34" charset="0"/>
              </a:rPr>
              <a:t>Design a Lightweight Delivery Mechanism: </a:t>
            </a:r>
          </a:p>
          <a:p>
            <a:pPr algn="just">
              <a:lnSpc>
                <a:spcPct val="150000"/>
              </a:lnSpc>
            </a:pPr>
            <a:r>
              <a:rPr lang="en-US" sz="2400" dirty="0">
                <a:latin typeface="Arial" panose="020B0604020202020204" pitchFamily="34" charset="0"/>
                <a:cs typeface="Arial" panose="020B0604020202020204" pitchFamily="34" charset="0"/>
              </a:rPr>
              <a:t>Ensure the drone can carry and release payloads efficiently while maintaining flight stability.</a:t>
            </a:r>
          </a:p>
          <a:p>
            <a:pPr algn="just">
              <a:lnSpc>
                <a:spcPct val="150000"/>
              </a:lnSpc>
            </a:pPr>
            <a:r>
              <a:rPr lang="en-US" sz="2400" dirty="0">
                <a:latin typeface="Arial Black" panose="020B0A04020102020204" pitchFamily="34" charset="0"/>
                <a:cs typeface="Arial" panose="020B0604020202020204" pitchFamily="34" charset="0"/>
              </a:rPr>
              <a:t>Enhance Usability and Practicality: </a:t>
            </a:r>
          </a:p>
          <a:p>
            <a:pPr algn="just">
              <a:lnSpc>
                <a:spcPct val="150000"/>
              </a:lnSpc>
            </a:pPr>
            <a:r>
              <a:rPr lang="en-US" sz="2400" dirty="0">
                <a:latin typeface="Arial" panose="020B0604020202020204" pitchFamily="34" charset="0"/>
                <a:cs typeface="Arial" panose="020B0604020202020204" pitchFamily="34" charset="0"/>
              </a:rPr>
              <a:t>Make the system suitable for campus logistics, research applications, and last-mile delivery in controlled environments.</a:t>
            </a:r>
          </a:p>
          <a:p>
            <a:pPr algn="just">
              <a:lnSpc>
                <a:spcPct val="150000"/>
              </a:lnSpc>
            </a:pPr>
            <a:r>
              <a:rPr lang="en-US" sz="2400" dirty="0">
                <a:latin typeface="Arial" panose="020B0604020202020204" pitchFamily="34" charset="0"/>
                <a:cs typeface="Arial" panose="020B0604020202020204" pitchFamily="34" charset="0"/>
              </a:rPr>
              <a:t>This project aims to offer a cost-effective and practical drone delivery system that balances efficiency, control, and safety, making it a viable solution for various delivery applications.</a:t>
            </a:r>
          </a:p>
          <a:p>
            <a:pPr>
              <a:lnSpc>
                <a:spcPct val="150000"/>
              </a:lnSpc>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1183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4">
            <a:extLst>
              <a:ext uri="{FF2B5EF4-FFF2-40B4-BE49-F238E27FC236}">
                <a16:creationId xmlns:a16="http://schemas.microsoft.com/office/drawing/2014/main" id="{A5F9C83F-2867-7BE3-46B7-6A881259A302}"/>
              </a:ext>
            </a:extLst>
          </p:cNvPr>
          <p:cNvGraphicFramePr>
            <a:graphicFrameLocks noGrp="1"/>
          </p:cNvGraphicFramePr>
          <p:nvPr>
            <p:ph idx="1"/>
            <p:extLst>
              <p:ext uri="{D42A27DB-BD31-4B8C-83A1-F6EECF244321}">
                <p14:modId xmlns:p14="http://schemas.microsoft.com/office/powerpoint/2010/main" val="2692677516"/>
              </p:ext>
            </p:extLst>
          </p:nvPr>
        </p:nvGraphicFramePr>
        <p:xfrm>
          <a:off x="78657" y="474420"/>
          <a:ext cx="12034686" cy="6339637"/>
        </p:xfrm>
        <a:graphic>
          <a:graphicData uri="http://schemas.openxmlformats.org/drawingml/2006/table">
            <a:tbl>
              <a:tblPr firstRow="1" bandRow="1">
                <a:tableStyleId>{073A0DAA-6AF3-43AB-8588-CEC1D06C72B9}</a:tableStyleId>
              </a:tblPr>
              <a:tblGrid>
                <a:gridCol w="602731">
                  <a:extLst>
                    <a:ext uri="{9D8B030D-6E8A-4147-A177-3AD203B41FA5}">
                      <a16:colId xmlns:a16="http://schemas.microsoft.com/office/drawing/2014/main" val="1190545433"/>
                    </a:ext>
                  </a:extLst>
                </a:gridCol>
                <a:gridCol w="1850486">
                  <a:extLst>
                    <a:ext uri="{9D8B030D-6E8A-4147-A177-3AD203B41FA5}">
                      <a16:colId xmlns:a16="http://schemas.microsoft.com/office/drawing/2014/main" val="1866353743"/>
                    </a:ext>
                  </a:extLst>
                </a:gridCol>
                <a:gridCol w="4452762">
                  <a:extLst>
                    <a:ext uri="{9D8B030D-6E8A-4147-A177-3AD203B41FA5}">
                      <a16:colId xmlns:a16="http://schemas.microsoft.com/office/drawing/2014/main" val="4279149453"/>
                    </a:ext>
                  </a:extLst>
                </a:gridCol>
                <a:gridCol w="2478504">
                  <a:extLst>
                    <a:ext uri="{9D8B030D-6E8A-4147-A177-3AD203B41FA5}">
                      <a16:colId xmlns:a16="http://schemas.microsoft.com/office/drawing/2014/main" val="3913355590"/>
                    </a:ext>
                  </a:extLst>
                </a:gridCol>
                <a:gridCol w="2650203">
                  <a:extLst>
                    <a:ext uri="{9D8B030D-6E8A-4147-A177-3AD203B41FA5}">
                      <a16:colId xmlns:a16="http://schemas.microsoft.com/office/drawing/2014/main" val="3224194807"/>
                    </a:ext>
                  </a:extLst>
                </a:gridCol>
              </a:tblGrid>
              <a:tr h="584974">
                <a:tc>
                  <a:txBody>
                    <a:bodyPr/>
                    <a:lstStyle/>
                    <a:p>
                      <a:pPr algn="ctr"/>
                      <a:r>
                        <a:rPr lang="en-IN" dirty="0">
                          <a:solidFill>
                            <a:sysClr val="windowText" lastClr="000000"/>
                          </a:solidFill>
                          <a:latin typeface="Arial" panose="020B0604020202020204" pitchFamily="34" charset="0"/>
                          <a:cs typeface="Arial" panose="020B0604020202020204" pitchFamily="34" charset="0"/>
                        </a:rPr>
                        <a:t>S.NO.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Algorithm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Parameter Analysed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solidFill>
                            <a:sysClr val="windowText" lastClr="000000"/>
                          </a:solidFill>
                          <a:latin typeface="Arial" panose="020B0604020202020204" pitchFamily="34" charset="0"/>
                          <a:cs typeface="Arial" panose="020B0604020202020204" pitchFamily="34" charset="0"/>
                        </a:rPr>
                        <a:t>D</a:t>
                      </a:r>
                      <a:r>
                        <a:rPr lang="en-IN" dirty="0">
                          <a:solidFill>
                            <a:sysClr val="windowText" lastClr="000000"/>
                          </a:solidFill>
                          <a:latin typeface="Arial" panose="020B0604020202020204" pitchFamily="34" charset="0"/>
                          <a:cs typeface="Arial" panose="020B0604020202020204" pitchFamily="34" charset="0"/>
                        </a:rPr>
                        <a:t>raw Back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69677417"/>
                  </a:ext>
                </a:extLst>
              </a:tr>
              <a:tr h="3092003">
                <a:tc>
                  <a:txBody>
                    <a:bodyPr/>
                    <a:lstStyle/>
                    <a:p>
                      <a:pPr algn="ctr"/>
                      <a:r>
                        <a:rPr lang="en-IN" dirty="0">
                          <a:solidFill>
                            <a:sysClr val="windowText" lastClr="000000"/>
                          </a:solidFill>
                          <a:latin typeface="Arial" panose="020B0604020202020204" pitchFamily="34" charset="0"/>
                          <a:cs typeface="Arial" panose="020B0604020202020204" pitchFamily="3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a:r>
                        <a:rPr lang="en-US" dirty="0">
                          <a:solidFill>
                            <a:sysClr val="windowText" lastClr="000000"/>
                          </a:solidFill>
                          <a:latin typeface="Arial" panose="020B0604020202020204" pitchFamily="34" charset="0"/>
                          <a:cs typeface="Arial" panose="020B0604020202020204" pitchFamily="34" charset="0"/>
                        </a:rPr>
                        <a:t>Last-Mile Drone Delivery: Past, Present, and Future</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b="1" dirty="0">
                          <a:solidFill>
                            <a:sysClr val="windowText" lastClr="000000"/>
                          </a:solidFill>
                          <a:latin typeface="Arial" panose="020B0604020202020204" pitchFamily="34" charset="0"/>
                          <a:cs typeface="Arial" panose="020B0604020202020204" pitchFamily="34" charset="0"/>
                        </a:rPr>
                        <a:t>Author</a:t>
                      </a:r>
                      <a:r>
                        <a:rPr lang="en-US" dirty="0">
                          <a:solidFill>
                            <a:sysClr val="windowText" lastClr="000000"/>
                          </a:solidFill>
                          <a:latin typeface="Arial" panose="020B0604020202020204" pitchFamily="34" charset="0"/>
                          <a:cs typeface="Arial" panose="020B0604020202020204" pitchFamily="34" charset="0"/>
                        </a:rPr>
                        <a:t>:</a:t>
                      </a:r>
                      <a:r>
                        <a:rPr lang="it-IT" dirty="0">
                          <a:solidFill>
                            <a:sysClr val="windowText" lastClr="000000"/>
                          </a:solidFill>
                          <a:latin typeface="Arial" panose="020B0604020202020204" pitchFamily="34" charset="0"/>
                          <a:cs typeface="Arial" panose="020B0604020202020204" pitchFamily="34" charset="0"/>
                        </a:rPr>
                        <a:t>Hossein Eskandaripour, Enkhsaikhan Boldsaikhan </a:t>
                      </a:r>
                      <a:endParaRPr lang="en-IN" dirty="0">
                        <a:solidFill>
                          <a:sysClr val="windowText" lastClr="000000"/>
                        </a:solidFill>
                        <a:latin typeface="Arial" panose="020B0604020202020204" pitchFamily="34" charset="0"/>
                        <a:cs typeface="Arial" panose="020B0604020202020204" pitchFamily="34" charset="0"/>
                      </a:endParaRPr>
                    </a:p>
                    <a:p>
                      <a:pPr algn="just"/>
                      <a:r>
                        <a:rPr lang="en-IN" b="1" dirty="0">
                          <a:solidFill>
                            <a:sysClr val="windowText" lastClr="000000"/>
                          </a:solidFill>
                          <a:latin typeface="Arial" panose="020B0604020202020204" pitchFamily="34" charset="0"/>
                          <a:cs typeface="Arial" panose="020B0604020202020204" pitchFamily="34" charset="0"/>
                        </a:rPr>
                        <a:t>Year</a:t>
                      </a:r>
                      <a:r>
                        <a:rPr lang="en-IN" dirty="0">
                          <a:solidFill>
                            <a:sysClr val="windowText" lastClr="000000"/>
                          </a:solidFill>
                          <a:latin typeface="Arial" panose="020B0604020202020204" pitchFamily="34" charset="0"/>
                          <a:cs typeface="Arial" panose="020B0604020202020204" pitchFamily="34" charset="0"/>
                        </a:rPr>
                        <a:t>:2023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ysClr val="windowText" lastClr="000000"/>
                          </a:solidFill>
                          <a:latin typeface="Arial" panose="020B0604020202020204" pitchFamily="34" charset="0"/>
                          <a:cs typeface="Arial" panose="020B0604020202020204" pitchFamily="34" charset="0"/>
                        </a:rPr>
                        <a:t>This literature review discusses the key technical challenges in last-mile drone delivery, such as routing, cargo distribution optimization, battery management, data communication, and environmental protection. It provides insights into how drones can complement existing transportation methods and addresses the sustainability aspect of drone delivery systems</a:t>
                      </a:r>
                      <a:endParaRPr lang="en-IN" dirty="0">
                        <a:solidFill>
                          <a:sysClr val="windowText" lastClr="00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IN" dirty="0">
                          <a:solidFill>
                            <a:sysClr val="windowText" lastClr="000000"/>
                          </a:solidFill>
                          <a:latin typeface="Arial" panose="020B0604020202020204" pitchFamily="34" charset="0"/>
                          <a:cs typeface="Arial" panose="020B0604020202020204" pitchFamily="34" charset="0"/>
                        </a:rPr>
                        <a:t> Routing efficiency</a:t>
                      </a:r>
                    </a:p>
                    <a:p>
                      <a:pPr marL="285750" indent="-285750" algn="just">
                        <a:buFont typeface="Arial" panose="020B0604020202020204" pitchFamily="34" charset="0"/>
                        <a:buChar char="•"/>
                      </a:pPr>
                      <a:r>
                        <a:rPr lang="en-IN" dirty="0">
                          <a:solidFill>
                            <a:sysClr val="windowText" lastClr="000000"/>
                          </a:solidFill>
                          <a:latin typeface="Arial" panose="020B0604020202020204" pitchFamily="34" charset="0"/>
                          <a:cs typeface="Arial" panose="020B0604020202020204" pitchFamily="34" charset="0"/>
                        </a:rPr>
                        <a:t> cargo distribution</a:t>
                      </a:r>
                    </a:p>
                    <a:p>
                      <a:pPr marL="285750" indent="-285750" algn="just">
                        <a:buFont typeface="Arial" panose="020B0604020202020204" pitchFamily="34" charset="0"/>
                        <a:buChar char="•"/>
                      </a:pPr>
                      <a:r>
                        <a:rPr lang="en-IN" dirty="0">
                          <a:solidFill>
                            <a:sysClr val="windowText" lastClr="000000"/>
                          </a:solidFill>
                          <a:latin typeface="Arial" panose="020B0604020202020204" pitchFamily="34" charset="0"/>
                          <a:cs typeface="Arial" panose="020B0604020202020204" pitchFamily="34" charset="0"/>
                        </a:rPr>
                        <a:t> battery management</a:t>
                      </a:r>
                    </a:p>
                    <a:p>
                      <a:pPr marL="285750" indent="-285750" algn="just">
                        <a:buFont typeface="Arial" panose="020B0604020202020204" pitchFamily="34" charset="0"/>
                        <a:buChar char="•"/>
                      </a:pPr>
                      <a:r>
                        <a:rPr lang="en-IN" dirty="0">
                          <a:solidFill>
                            <a:sysClr val="windowText" lastClr="000000"/>
                          </a:solidFill>
                          <a:latin typeface="Arial" panose="020B0604020202020204" pitchFamily="34" charset="0"/>
                          <a:cs typeface="Arial" panose="020B0604020202020204" pitchFamily="34" charset="0"/>
                        </a:rPr>
                        <a:t> data communication</a:t>
                      </a:r>
                    </a:p>
                    <a:p>
                      <a:pPr marL="285750" indent="-285750" algn="just">
                        <a:buFont typeface="Arial" panose="020B0604020202020204" pitchFamily="34" charset="0"/>
                        <a:buChar char="•"/>
                      </a:pPr>
                      <a:r>
                        <a:rPr lang="en-IN" dirty="0">
                          <a:solidFill>
                            <a:sysClr val="windowText" lastClr="000000"/>
                          </a:solidFill>
                          <a:latin typeface="Arial" panose="020B0604020202020204" pitchFamily="34" charset="0"/>
                          <a:cs typeface="Arial" panose="020B0604020202020204" pitchFamily="34" charset="0"/>
                        </a:rPr>
                        <a:t> environmental impact.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General overview without deep technical solutions </a:t>
                      </a:r>
                    </a:p>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potential lack of real-world application examples.</a:t>
                      </a:r>
                      <a:endParaRPr lang="en-IN" dirty="0">
                        <a:solidFill>
                          <a:sysClr val="windowText" lastClr="00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68092810"/>
                  </a:ext>
                </a:extLst>
              </a:tr>
              <a:tr h="2590597">
                <a:tc>
                  <a:txBody>
                    <a:bodyPr/>
                    <a:lstStyle/>
                    <a:p>
                      <a:pPr algn="ctr"/>
                      <a:r>
                        <a:rPr lang="en-IN" dirty="0">
                          <a:solidFill>
                            <a:sysClr val="windowText" lastClr="000000"/>
                          </a:solidFill>
                          <a:latin typeface="Arial" panose="020B0604020202020204" pitchFamily="34" charset="0"/>
                          <a:cs typeface="Arial" panose="020B0604020202020204" pitchFamily="3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a:r>
                        <a:rPr lang="en-US" dirty="0">
                          <a:solidFill>
                            <a:sysClr val="windowText" lastClr="000000"/>
                          </a:solidFill>
                          <a:latin typeface="Arial" panose="020B0604020202020204" pitchFamily="34" charset="0"/>
                          <a:cs typeface="Arial" panose="020B0604020202020204" pitchFamily="34" charset="0"/>
                        </a:rPr>
                        <a:t>Optimal Routing and Scheduling for Drone and Delivery Truck Collaborative System</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b="1" dirty="0">
                          <a:solidFill>
                            <a:sysClr val="windowText" lastClr="000000"/>
                          </a:solidFill>
                          <a:latin typeface="Arial" panose="020B0604020202020204" pitchFamily="34" charset="0"/>
                          <a:cs typeface="Arial" panose="020B0604020202020204" pitchFamily="34" charset="0"/>
                        </a:rPr>
                        <a:t>Authors</a:t>
                      </a:r>
                      <a:r>
                        <a:rPr lang="en-US" dirty="0">
                          <a:solidFill>
                            <a:sysClr val="windowText" lastClr="000000"/>
                          </a:solidFill>
                          <a:latin typeface="Arial" panose="020B0604020202020204" pitchFamily="34" charset="0"/>
                          <a:cs typeface="Arial" panose="020B0604020202020204" pitchFamily="34" charset="0"/>
                        </a:rPr>
                        <a:t>:</a:t>
                      </a:r>
                      <a:r>
                        <a:rPr lang="es-ES" dirty="0">
                          <a:solidFill>
                            <a:sysClr val="windowText" lastClr="000000"/>
                          </a:solidFill>
                          <a:latin typeface="Arial" panose="020B0604020202020204" pitchFamily="34" charset="0"/>
                          <a:cs typeface="Arial" panose="020B0604020202020204" pitchFamily="34" charset="0"/>
                        </a:rPr>
                        <a:t>Murray and Chu</a:t>
                      </a:r>
                    </a:p>
                    <a:p>
                      <a:pPr marL="0" marR="0" lvl="0" indent="0" algn="just" defTabSz="914400" rtl="0" eaLnBrk="1" fontAlgn="auto" latinLnBrk="0" hangingPunct="1">
                        <a:lnSpc>
                          <a:spcPct val="100000"/>
                        </a:lnSpc>
                        <a:spcBef>
                          <a:spcPts val="0"/>
                        </a:spcBef>
                        <a:spcAft>
                          <a:spcPts val="0"/>
                        </a:spcAft>
                        <a:buClrTx/>
                        <a:buSzTx/>
                        <a:buFontTx/>
                        <a:buNone/>
                        <a:tabLst/>
                        <a:defRPr/>
                      </a:pPr>
                      <a:r>
                        <a:rPr lang="es-ES" b="1" dirty="0">
                          <a:solidFill>
                            <a:sysClr val="windowText" lastClr="000000"/>
                          </a:solidFill>
                          <a:latin typeface="Arial" panose="020B0604020202020204" pitchFamily="34" charset="0"/>
                          <a:cs typeface="Arial" panose="020B0604020202020204" pitchFamily="34" charset="0"/>
                        </a:rPr>
                        <a:t>Year:</a:t>
                      </a:r>
                      <a:r>
                        <a:rPr lang="es-ES" b="0" dirty="0">
                          <a:solidFill>
                            <a:sysClr val="windowText" lastClr="000000"/>
                          </a:solidFill>
                          <a:latin typeface="Arial" panose="020B0604020202020204" pitchFamily="34" charset="0"/>
                          <a:cs typeface="Arial" panose="020B0604020202020204" pitchFamily="34" charset="0"/>
                        </a:rPr>
                        <a:t>2021</a:t>
                      </a:r>
                      <a:endParaRPr lang="en-IN" b="1" dirty="0">
                        <a:solidFill>
                          <a:sysClr val="windowText" lastClr="00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ysClr val="windowText" lastClr="000000"/>
                          </a:solidFill>
                          <a:latin typeface="Arial" panose="020B0604020202020204" pitchFamily="34" charset="0"/>
                          <a:cs typeface="Arial" panose="020B0604020202020204" pitchFamily="34" charset="0"/>
                        </a:rPr>
                        <a:t>This study presents mathematical programming models for optimizing the routing and scheduling of drones and delivery trucks, exploring scenarios where drones collaborate with traditional trucks for parcel delivery.</a:t>
                      </a:r>
                      <a:endParaRPr lang="en-IN" dirty="0">
                        <a:solidFill>
                          <a:sysClr val="windowText" lastClr="000000"/>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endParaRPr lang="en-IN" dirty="0">
                        <a:solidFill>
                          <a:sysClr val="windowText" lastClr="00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Route optimization. </a:t>
                      </a:r>
                    </a:p>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Scheduling efficiency.</a:t>
                      </a:r>
                    </a:p>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 Collaboration between drones and trucks.</a:t>
                      </a:r>
                      <a:endParaRPr lang="en-IN" dirty="0">
                        <a:solidFill>
                          <a:sysClr val="windowText" lastClr="000000"/>
                        </a:solidFill>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Complexity in real-world implementation due to coordination between different modes.</a:t>
                      </a:r>
                    </a:p>
                    <a:p>
                      <a:pPr marL="285750" indent="-285750" algn="just">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Potential delays in package transfers between drones and trucks.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39959885"/>
                  </a:ext>
                </a:extLst>
              </a:tr>
            </a:tbl>
          </a:graphicData>
        </a:graphic>
      </p:graphicFrame>
      <p:sp>
        <p:nvSpPr>
          <p:cNvPr id="9" name="Title 1">
            <a:extLst>
              <a:ext uri="{FF2B5EF4-FFF2-40B4-BE49-F238E27FC236}">
                <a16:creationId xmlns:a16="http://schemas.microsoft.com/office/drawing/2014/main" id="{720D9E3C-DD96-03A6-D5E2-C6062BE1C3A2}"/>
              </a:ext>
            </a:extLst>
          </p:cNvPr>
          <p:cNvSpPr txBox="1">
            <a:spLocks/>
          </p:cNvSpPr>
          <p:nvPr/>
        </p:nvSpPr>
        <p:spPr>
          <a:xfrm>
            <a:off x="78657" y="-117987"/>
            <a:ext cx="10422193" cy="7215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600" b="1" dirty="0">
                <a:latin typeface="Arial Black" panose="020B0A04020102020204" pitchFamily="34" charset="0"/>
                <a:cs typeface="Times New Roman" panose="02020603050405020304" pitchFamily="18" charset="0"/>
              </a:rPr>
              <a:t>LITERATURE SURVEY </a:t>
            </a:r>
          </a:p>
        </p:txBody>
      </p:sp>
    </p:spTree>
    <p:extLst>
      <p:ext uri="{BB962C8B-B14F-4D97-AF65-F5344CB8AC3E}">
        <p14:creationId xmlns:p14="http://schemas.microsoft.com/office/powerpoint/2010/main" val="1265887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545680-5CED-D1C8-A091-EBBFE1219784}"/>
              </a:ext>
            </a:extLst>
          </p:cNvPr>
          <p:cNvSpPr>
            <a:spLocks noGrp="1"/>
          </p:cNvSpPr>
          <p:nvPr>
            <p:ph idx="1"/>
          </p:nvPr>
        </p:nvSpPr>
        <p:spPr/>
        <p:txBody>
          <a:bodyPr/>
          <a:lstStyle/>
          <a:p>
            <a:endParaRPr lang="en-IN"/>
          </a:p>
        </p:txBody>
      </p:sp>
      <p:graphicFrame>
        <p:nvGraphicFramePr>
          <p:cNvPr id="4" name="Content Placeholder 4">
            <a:extLst>
              <a:ext uri="{FF2B5EF4-FFF2-40B4-BE49-F238E27FC236}">
                <a16:creationId xmlns:a16="http://schemas.microsoft.com/office/drawing/2014/main" id="{C3D8BA6B-E6FE-F584-1F20-4BADAF1FF6B6}"/>
              </a:ext>
            </a:extLst>
          </p:cNvPr>
          <p:cNvGraphicFramePr>
            <a:graphicFrameLocks/>
          </p:cNvGraphicFramePr>
          <p:nvPr>
            <p:extLst>
              <p:ext uri="{D42A27DB-BD31-4B8C-83A1-F6EECF244321}">
                <p14:modId xmlns:p14="http://schemas.microsoft.com/office/powerpoint/2010/main" val="3698680020"/>
              </p:ext>
            </p:extLst>
          </p:nvPr>
        </p:nvGraphicFramePr>
        <p:xfrm>
          <a:off x="221225" y="112684"/>
          <a:ext cx="11749550" cy="6632632"/>
        </p:xfrm>
        <a:graphic>
          <a:graphicData uri="http://schemas.openxmlformats.org/drawingml/2006/table">
            <a:tbl>
              <a:tblPr firstRow="1" bandRow="1">
                <a:tableStyleId>{073A0DAA-6AF3-43AB-8588-CEC1D06C72B9}</a:tableStyleId>
              </a:tblPr>
              <a:tblGrid>
                <a:gridCol w="422787">
                  <a:extLst>
                    <a:ext uri="{9D8B030D-6E8A-4147-A177-3AD203B41FA5}">
                      <a16:colId xmlns:a16="http://schemas.microsoft.com/office/drawing/2014/main" val="1190545433"/>
                    </a:ext>
                  </a:extLst>
                </a:gridCol>
                <a:gridCol w="2231923">
                  <a:extLst>
                    <a:ext uri="{9D8B030D-6E8A-4147-A177-3AD203B41FA5}">
                      <a16:colId xmlns:a16="http://schemas.microsoft.com/office/drawing/2014/main" val="1866353743"/>
                    </a:ext>
                  </a:extLst>
                </a:gridCol>
                <a:gridCol w="3421626">
                  <a:extLst>
                    <a:ext uri="{9D8B030D-6E8A-4147-A177-3AD203B41FA5}">
                      <a16:colId xmlns:a16="http://schemas.microsoft.com/office/drawing/2014/main" val="4279149453"/>
                    </a:ext>
                  </a:extLst>
                </a:gridCol>
                <a:gridCol w="2438400">
                  <a:extLst>
                    <a:ext uri="{9D8B030D-6E8A-4147-A177-3AD203B41FA5}">
                      <a16:colId xmlns:a16="http://schemas.microsoft.com/office/drawing/2014/main" val="3913355590"/>
                    </a:ext>
                  </a:extLst>
                </a:gridCol>
                <a:gridCol w="3234814">
                  <a:extLst>
                    <a:ext uri="{9D8B030D-6E8A-4147-A177-3AD203B41FA5}">
                      <a16:colId xmlns:a16="http://schemas.microsoft.com/office/drawing/2014/main" val="3224194807"/>
                    </a:ext>
                  </a:extLst>
                </a:gridCol>
              </a:tblGrid>
              <a:tr h="689032">
                <a:tc>
                  <a:txBody>
                    <a:bodyPr/>
                    <a:lstStyle/>
                    <a:p>
                      <a:pPr algn="ctr"/>
                      <a:r>
                        <a:rPr lang="en-IN" dirty="0">
                          <a:latin typeface="Arial" panose="020B0604020202020204" pitchFamily="34" charset="0"/>
                          <a:cs typeface="Arial" panose="020B0604020202020204" pitchFamily="34" charset="0"/>
                        </a:rPr>
                        <a:t>S.N.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Algorithm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dirty="0">
                          <a:solidFill>
                            <a:sysClr val="windowText" lastClr="000000"/>
                          </a:solidFill>
                          <a:latin typeface="Arial" panose="020B0604020202020204" pitchFamily="34" charset="0"/>
                          <a:cs typeface="Arial" panose="020B0604020202020204" pitchFamily="34" charset="0"/>
                        </a:rPr>
                        <a:t>Parameter</a:t>
                      </a:r>
                      <a:r>
                        <a:rPr lang="en-IN" dirty="0">
                          <a:solidFill>
                            <a:sysClr val="windowText" lastClr="000000"/>
                          </a:solidFill>
                          <a:latin typeface="Arial" panose="020B0604020202020204" pitchFamily="34" charset="0"/>
                          <a:cs typeface="Arial" panose="020B0604020202020204" pitchFamily="34" charset="0"/>
                        </a:rPr>
                        <a:t> Analysed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Draw back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69677417"/>
                  </a:ext>
                </a:extLst>
              </a:tr>
              <a:tr h="1997223">
                <a:tc>
                  <a:txBody>
                    <a:bodyPr/>
                    <a:lstStyle/>
                    <a:p>
                      <a:pPr algn="ctr"/>
                      <a:r>
                        <a:rPr lang="en-IN" dirty="0">
                          <a:latin typeface="Arial" panose="020B0604020202020204" pitchFamily="34" charset="0"/>
                          <a:cs typeface="Arial" panose="020B0604020202020204" pitchFamily="3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just"/>
                      <a:r>
                        <a:rPr lang="en-US" dirty="0">
                          <a:latin typeface="Arial" panose="020B0604020202020204" pitchFamily="34" charset="0"/>
                          <a:cs typeface="Arial" panose="020B0604020202020204" pitchFamily="34" charset="0"/>
                        </a:rPr>
                        <a:t>Energy Consumption Models for Multirotor Drones in Delivery Operations</a:t>
                      </a:r>
                    </a:p>
                    <a:p>
                      <a:pPr marL="0" marR="0" lvl="0" indent="0" algn="just" defTabSz="914400" rtl="0" eaLnBrk="1" fontAlgn="auto" latinLnBrk="0" hangingPunct="1">
                        <a:lnSpc>
                          <a:spcPct val="100000"/>
                        </a:lnSpc>
                        <a:spcBef>
                          <a:spcPts val="0"/>
                        </a:spcBef>
                        <a:spcAft>
                          <a:spcPts val="0"/>
                        </a:spcAft>
                        <a:buClrTx/>
                        <a:buSzTx/>
                        <a:buFontTx/>
                        <a:buNone/>
                        <a:tabLst/>
                        <a:defRPr/>
                      </a:pPr>
                      <a:r>
                        <a:rPr lang="en-US" b="1" dirty="0">
                          <a:latin typeface="Arial" panose="020B0604020202020204" pitchFamily="34" charset="0"/>
                          <a:cs typeface="Arial" panose="020B0604020202020204" pitchFamily="34" charset="0"/>
                        </a:rPr>
                        <a:t>Author: </a:t>
                      </a:r>
                      <a:r>
                        <a:rPr lang="es-ES" dirty="0" err="1">
                          <a:latin typeface="Arial" panose="020B0604020202020204" pitchFamily="34" charset="0"/>
                          <a:cs typeface="Arial" panose="020B0604020202020204" pitchFamily="34" charset="0"/>
                        </a:rPr>
                        <a:t>Dorling</a:t>
                      </a:r>
                      <a:r>
                        <a:rPr lang="es-ES" dirty="0">
                          <a:latin typeface="Arial" panose="020B0604020202020204" pitchFamily="34" charset="0"/>
                          <a:cs typeface="Arial" panose="020B0604020202020204" pitchFamily="34" charset="0"/>
                        </a:rPr>
                        <a:t> et al</a:t>
                      </a:r>
                    </a:p>
                    <a:p>
                      <a:pPr marL="0" marR="0" lvl="0" indent="0" algn="just" defTabSz="914400" rtl="0" eaLnBrk="1" fontAlgn="auto" latinLnBrk="0" hangingPunct="1">
                        <a:lnSpc>
                          <a:spcPct val="100000"/>
                        </a:lnSpc>
                        <a:spcBef>
                          <a:spcPts val="0"/>
                        </a:spcBef>
                        <a:spcAft>
                          <a:spcPts val="0"/>
                        </a:spcAft>
                        <a:buClrTx/>
                        <a:buSzTx/>
                        <a:buFontTx/>
                        <a:buNone/>
                        <a:tabLst/>
                        <a:defRPr/>
                      </a:pPr>
                      <a:r>
                        <a:rPr lang="es-ES" b="1" dirty="0" err="1">
                          <a:latin typeface="Arial" panose="020B0604020202020204" pitchFamily="34" charset="0"/>
                          <a:cs typeface="Arial" panose="020B0604020202020204" pitchFamily="34" charset="0"/>
                        </a:rPr>
                        <a:t>Year</a:t>
                      </a:r>
                      <a:r>
                        <a:rPr lang="es-ES" b="1" dirty="0">
                          <a:latin typeface="Arial" panose="020B0604020202020204" pitchFamily="34" charset="0"/>
                          <a:cs typeface="Arial" panose="020B0604020202020204" pitchFamily="34" charset="0"/>
                        </a:rPr>
                        <a:t>: </a:t>
                      </a:r>
                      <a:r>
                        <a:rPr lang="es-ES" dirty="0">
                          <a:latin typeface="Arial" panose="020B0604020202020204" pitchFamily="34" charset="0"/>
                          <a:cs typeface="Arial" panose="020B0604020202020204" pitchFamily="34" charset="0"/>
                        </a:rPr>
                        <a:t>2021</a:t>
                      </a:r>
                    </a:p>
                    <a:p>
                      <a:pPr algn="just"/>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Arial" panose="020B0604020202020204" pitchFamily="34" charset="0"/>
                          <a:cs typeface="Arial" panose="020B0604020202020204" pitchFamily="34" charset="0"/>
                        </a:rPr>
                        <a:t>This paper develops and validates an energy consumption model for multirotor drones used in delivery operations, focusing on optimizing drone routing to minimize energy use.</a:t>
                      </a:r>
                    </a:p>
                    <a:p>
                      <a:pPr algn="just"/>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Energy consumption rates.</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Flight dynamics.</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Payload impact on energy usage</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Models may not fully account for energy consumption variability in different weather conditions.</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Assumes constant battery performance which may degrade over time.</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Limited field validation of theoretical models.</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68092810"/>
                  </a:ext>
                </a:extLst>
              </a:tr>
              <a:tr h="1849238">
                <a:tc>
                  <a:txBody>
                    <a:bodyPr/>
                    <a:lstStyle/>
                    <a:p>
                      <a:pPr algn="ctr"/>
                      <a:r>
                        <a:rPr lang="en-IN" dirty="0">
                          <a:latin typeface="Arial" panose="020B0604020202020204" pitchFamily="34" charset="0"/>
                          <a:cs typeface="Arial" panose="020B0604020202020204" pitchFamily="3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just"/>
                      <a:r>
                        <a:rPr lang="en-US" dirty="0">
                          <a:latin typeface="Arial" panose="020B0604020202020204" pitchFamily="34" charset="0"/>
                          <a:cs typeface="Arial" panose="020B0604020202020204" pitchFamily="34" charset="0"/>
                        </a:rPr>
                        <a:t>Development of a Control Strategy for Autonomous Delivery Drones</a:t>
                      </a:r>
                    </a:p>
                    <a:p>
                      <a:pPr algn="just"/>
                      <a:r>
                        <a:rPr lang="en-US" b="1" dirty="0">
                          <a:latin typeface="Arial" panose="020B0604020202020204" pitchFamily="34" charset="0"/>
                          <a:cs typeface="Arial" panose="020B0604020202020204" pitchFamily="34" charset="0"/>
                        </a:rPr>
                        <a:t>Author: </a:t>
                      </a:r>
                      <a:r>
                        <a:rPr lang="es-ES" dirty="0" err="1">
                          <a:latin typeface="Arial" panose="020B0604020202020204" pitchFamily="34" charset="0"/>
                          <a:cs typeface="Arial" panose="020B0604020202020204" pitchFamily="34" charset="0"/>
                        </a:rPr>
                        <a:t>Almakhles</a:t>
                      </a:r>
                      <a:r>
                        <a:rPr lang="es-ES" dirty="0">
                          <a:latin typeface="Arial" panose="020B0604020202020204" pitchFamily="34" charset="0"/>
                          <a:cs typeface="Arial" panose="020B0604020202020204" pitchFamily="34" charset="0"/>
                        </a:rPr>
                        <a:t> et al</a:t>
                      </a:r>
                    </a:p>
                    <a:p>
                      <a:pPr algn="just"/>
                      <a:r>
                        <a:rPr lang="es-ES" b="1" dirty="0" err="1">
                          <a:latin typeface="Arial" panose="020B0604020202020204" pitchFamily="34" charset="0"/>
                          <a:cs typeface="Arial" panose="020B0604020202020204" pitchFamily="34" charset="0"/>
                        </a:rPr>
                        <a:t>Year</a:t>
                      </a:r>
                      <a:r>
                        <a:rPr lang="es-ES" b="1" dirty="0">
                          <a:latin typeface="Arial" panose="020B0604020202020204" pitchFamily="34" charset="0"/>
                          <a:cs typeface="Arial" panose="020B0604020202020204" pitchFamily="34" charset="0"/>
                        </a:rPr>
                        <a:t>: </a:t>
                      </a:r>
                      <a:r>
                        <a:rPr lang="es-ES" dirty="0">
                          <a:latin typeface="Arial" panose="020B0604020202020204" pitchFamily="34" charset="0"/>
                          <a:cs typeface="Arial" panose="020B0604020202020204" pitchFamily="34" charset="0"/>
                        </a:rPr>
                        <a:t>2020</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Proposes a high-level control strategy for autonomous drones based on vector field guidance. The paper considers the drone's stability and trajectory control to ensure precise and safe delivery of packages, especially in urban areas where landing accuracy is crucial</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Stability control.</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Trajectory accuracy.</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Landing precision.</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Potential limitations in diverse urban environments, reliance on ideal conditions for vector field guidance.</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39959885"/>
                  </a:ext>
                </a:extLst>
              </a:tr>
            </a:tbl>
          </a:graphicData>
        </a:graphic>
      </p:graphicFrame>
    </p:spTree>
    <p:extLst>
      <p:ext uri="{BB962C8B-B14F-4D97-AF65-F5344CB8AC3E}">
        <p14:creationId xmlns:p14="http://schemas.microsoft.com/office/powerpoint/2010/main" val="2755368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4">
            <a:extLst>
              <a:ext uri="{FF2B5EF4-FFF2-40B4-BE49-F238E27FC236}">
                <a16:creationId xmlns:a16="http://schemas.microsoft.com/office/drawing/2014/main" id="{C3D8BA6B-E6FE-F584-1F20-4BADAF1FF6B6}"/>
              </a:ext>
            </a:extLst>
          </p:cNvPr>
          <p:cNvGraphicFramePr>
            <a:graphicFrameLocks/>
          </p:cNvGraphicFramePr>
          <p:nvPr>
            <p:extLst>
              <p:ext uri="{D42A27DB-BD31-4B8C-83A1-F6EECF244321}">
                <p14:modId xmlns:p14="http://schemas.microsoft.com/office/powerpoint/2010/main" val="2508255588"/>
              </p:ext>
            </p:extLst>
          </p:nvPr>
        </p:nvGraphicFramePr>
        <p:xfrm>
          <a:off x="221225" y="1295456"/>
          <a:ext cx="11749550" cy="4072312"/>
        </p:xfrm>
        <a:graphic>
          <a:graphicData uri="http://schemas.openxmlformats.org/drawingml/2006/table">
            <a:tbl>
              <a:tblPr firstRow="1" bandRow="1">
                <a:tableStyleId>{073A0DAA-6AF3-43AB-8588-CEC1D06C72B9}</a:tableStyleId>
              </a:tblPr>
              <a:tblGrid>
                <a:gridCol w="422787">
                  <a:extLst>
                    <a:ext uri="{9D8B030D-6E8A-4147-A177-3AD203B41FA5}">
                      <a16:colId xmlns:a16="http://schemas.microsoft.com/office/drawing/2014/main" val="1190545433"/>
                    </a:ext>
                  </a:extLst>
                </a:gridCol>
                <a:gridCol w="2231923">
                  <a:extLst>
                    <a:ext uri="{9D8B030D-6E8A-4147-A177-3AD203B41FA5}">
                      <a16:colId xmlns:a16="http://schemas.microsoft.com/office/drawing/2014/main" val="1866353743"/>
                    </a:ext>
                  </a:extLst>
                </a:gridCol>
                <a:gridCol w="3421626">
                  <a:extLst>
                    <a:ext uri="{9D8B030D-6E8A-4147-A177-3AD203B41FA5}">
                      <a16:colId xmlns:a16="http://schemas.microsoft.com/office/drawing/2014/main" val="4279149453"/>
                    </a:ext>
                  </a:extLst>
                </a:gridCol>
                <a:gridCol w="2438400">
                  <a:extLst>
                    <a:ext uri="{9D8B030D-6E8A-4147-A177-3AD203B41FA5}">
                      <a16:colId xmlns:a16="http://schemas.microsoft.com/office/drawing/2014/main" val="3913355590"/>
                    </a:ext>
                  </a:extLst>
                </a:gridCol>
                <a:gridCol w="3234814">
                  <a:extLst>
                    <a:ext uri="{9D8B030D-6E8A-4147-A177-3AD203B41FA5}">
                      <a16:colId xmlns:a16="http://schemas.microsoft.com/office/drawing/2014/main" val="3224194807"/>
                    </a:ext>
                  </a:extLst>
                </a:gridCol>
              </a:tblGrid>
              <a:tr h="689032">
                <a:tc>
                  <a:txBody>
                    <a:bodyPr/>
                    <a:lstStyle/>
                    <a:p>
                      <a:pPr algn="ctr"/>
                      <a:r>
                        <a:rPr lang="en-IN" dirty="0">
                          <a:solidFill>
                            <a:sysClr val="windowText" lastClr="000000"/>
                          </a:solidFill>
                          <a:latin typeface="Arial" panose="020B0604020202020204" pitchFamily="34" charset="0"/>
                          <a:cs typeface="Arial" panose="020B0604020202020204" pitchFamily="34" charset="0"/>
                        </a:rPr>
                        <a:t>S.N.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Algorithm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solidFill>
                            <a:sysClr val="windowText" lastClr="000000"/>
                          </a:solidFill>
                          <a:latin typeface="Arial" panose="020B0604020202020204" pitchFamily="34" charset="0"/>
                          <a:cs typeface="Arial" panose="020B0604020202020204" pitchFamily="34" charset="0"/>
                        </a:rPr>
                        <a:t>Parameter</a:t>
                      </a:r>
                      <a:r>
                        <a:rPr lang="en-IN" dirty="0">
                          <a:solidFill>
                            <a:sysClr val="windowText" lastClr="000000"/>
                          </a:solidFill>
                          <a:latin typeface="Arial" panose="020B0604020202020204" pitchFamily="34" charset="0"/>
                          <a:cs typeface="Arial" panose="020B0604020202020204" pitchFamily="34" charset="0"/>
                        </a:rPr>
                        <a:t> Analysed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IN" dirty="0">
                          <a:solidFill>
                            <a:sysClr val="windowText" lastClr="000000"/>
                          </a:solidFill>
                          <a:latin typeface="Arial" panose="020B0604020202020204" pitchFamily="34" charset="0"/>
                          <a:cs typeface="Arial" panose="020B0604020202020204" pitchFamily="34" charset="0"/>
                        </a:rPr>
                        <a:t>Draw back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69677417"/>
                  </a:ext>
                </a:extLst>
              </a:tr>
              <a:tr h="1997223">
                <a:tc>
                  <a:txBody>
                    <a:bodyPr/>
                    <a:lstStyle/>
                    <a:p>
                      <a:pPr algn="ctr"/>
                      <a:r>
                        <a:rPr lang="en-IN" dirty="0">
                          <a:latin typeface="Arial" panose="020B0604020202020204" pitchFamily="34" charset="0"/>
                          <a:cs typeface="Arial" panose="020B0604020202020204" pitchFamily="34"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just"/>
                      <a:r>
                        <a:rPr lang="en-US" dirty="0">
                          <a:latin typeface="Arial" panose="020B0604020202020204" pitchFamily="34" charset="0"/>
                          <a:cs typeface="Arial" panose="020B0604020202020204" pitchFamily="34" charset="0"/>
                        </a:rPr>
                        <a:t>Optimization of Drone Delivery Systems for Urban Areas</a:t>
                      </a:r>
                    </a:p>
                    <a:p>
                      <a:pPr algn="just"/>
                      <a:r>
                        <a:rPr lang="en-US" b="1" dirty="0">
                          <a:latin typeface="Arial" panose="020B0604020202020204" pitchFamily="34" charset="0"/>
                          <a:cs typeface="Arial" panose="020B0604020202020204" pitchFamily="34" charset="0"/>
                        </a:rPr>
                        <a:t>Author: </a:t>
                      </a:r>
                      <a:r>
                        <a:rPr lang="it-IT" dirty="0">
                          <a:latin typeface="Arial" panose="020B0604020202020204" pitchFamily="34" charset="0"/>
                          <a:cs typeface="Arial" panose="020B0604020202020204" pitchFamily="34" charset="0"/>
                        </a:rPr>
                        <a:t>Chiang et al.</a:t>
                      </a:r>
                    </a:p>
                    <a:p>
                      <a:pPr algn="just"/>
                      <a:r>
                        <a:rPr lang="it-IT" b="1" dirty="0">
                          <a:latin typeface="Arial" panose="020B0604020202020204" pitchFamily="34" charset="0"/>
                          <a:cs typeface="Arial" panose="020B0604020202020204" pitchFamily="34" charset="0"/>
                        </a:rPr>
                        <a:t>Year</a:t>
                      </a:r>
                      <a:r>
                        <a:rPr lang="it-IT" dirty="0">
                          <a:latin typeface="Arial" panose="020B0604020202020204" pitchFamily="34" charset="0"/>
                          <a:cs typeface="Arial" panose="020B0604020202020204" pitchFamily="34" charset="0"/>
                        </a:rPr>
                        <a:t>: 2019</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Arial" panose="020B0604020202020204" pitchFamily="34" charset="0"/>
                          <a:cs typeface="Arial" panose="020B0604020202020204" pitchFamily="34" charset="0"/>
                        </a:rPr>
                        <a:t>Focuses on optimizing route planning for drone deliveries in urban areas, considering factors such as optimal charging station locations and the integration of drone-carrying truck routes. This work aims to improve the efficiency and practicality of drone deliveries in densely populated environments</a:t>
                      </a:r>
                      <a:endParaRPr lang="en-IN"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it-IT" dirty="0">
                          <a:latin typeface="Arial" panose="020B0604020202020204" pitchFamily="34" charset="0"/>
                          <a:cs typeface="Arial" panose="020B0604020202020204" pitchFamily="34" charset="0"/>
                        </a:rPr>
                        <a:t> </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 Route planning efficiency</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Charging station optimization,</a:t>
                      </a:r>
                    </a:p>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Integration with truck routes.</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gn="just">
                        <a:buFont typeface="Arial" panose="020B0604020202020204" pitchFamily="34" charset="0"/>
                        <a:buChar char="•"/>
                      </a:pPr>
                      <a:r>
                        <a:rPr lang="en-US" dirty="0">
                          <a:latin typeface="Arial" panose="020B0604020202020204" pitchFamily="34" charset="0"/>
                          <a:cs typeface="Arial" panose="020B0604020202020204" pitchFamily="34" charset="0"/>
                        </a:rPr>
                        <a:t>Focus on urban areas may not be applicable to rural settings, complexity in integrating with existing logistics systems.</a:t>
                      </a:r>
                      <a:endParaRPr lang="en-IN"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68092810"/>
                  </a:ext>
                </a:extLst>
              </a:tr>
            </a:tbl>
          </a:graphicData>
        </a:graphic>
      </p:graphicFrame>
    </p:spTree>
    <p:extLst>
      <p:ext uri="{BB962C8B-B14F-4D97-AF65-F5344CB8AC3E}">
        <p14:creationId xmlns:p14="http://schemas.microsoft.com/office/powerpoint/2010/main" val="22600772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2133</Words>
  <Application>Microsoft Office PowerPoint</Application>
  <PresentationFormat>Widescreen</PresentationFormat>
  <Paragraphs>191</Paragraphs>
  <Slides>22</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Arial Black</vt:lpstr>
      <vt:lpstr>Calibri</vt:lpstr>
      <vt:lpstr>Calibri Light</vt:lpstr>
      <vt:lpstr>Office Theme</vt:lpstr>
      <vt:lpstr>Aerodel: Autonomous drone for efficient and safe delivery</vt:lpstr>
      <vt:lpstr>AIM</vt:lpstr>
      <vt:lpstr>INTRODUCTION </vt:lpstr>
      <vt:lpstr>PowerPoint Presentation</vt:lpstr>
      <vt:lpstr>OBJECTIVE </vt:lpstr>
      <vt:lpstr>OBJECTIVE </vt:lpstr>
      <vt:lpstr>PowerPoint Presentation</vt:lpstr>
      <vt:lpstr>PowerPoint Presentation</vt:lpstr>
      <vt:lpstr>PowerPoint Presentation</vt:lpstr>
      <vt:lpstr>EXISTING METHOD</vt:lpstr>
      <vt:lpstr>BASE PAPERS</vt:lpstr>
      <vt:lpstr>PROPOSED METHOD</vt:lpstr>
      <vt:lpstr>PROPOSED METHOD</vt:lpstr>
      <vt:lpstr>PROPOSED METHOD</vt:lpstr>
      <vt:lpstr>WORKING PRINCIPLE </vt:lpstr>
      <vt:lpstr>WORK DONE SO FOR</vt:lpstr>
      <vt:lpstr>WORK DONE SO FOR</vt:lpstr>
      <vt:lpstr>WORK DONE SO FOR</vt:lpstr>
      <vt:lpstr>WORK DONE SO FOR</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Immanuvel Arockiyadass</dc:creator>
  <cp:lastModifiedBy>Melvin Joshua</cp:lastModifiedBy>
  <cp:revision>23</cp:revision>
  <dcterms:created xsi:type="dcterms:W3CDTF">2024-06-27T16:23:18Z</dcterms:created>
  <dcterms:modified xsi:type="dcterms:W3CDTF">2025-04-08T05:39:28Z</dcterms:modified>
</cp:coreProperties>
</file>

<file path=docProps/thumbnail.jpeg>
</file>